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6" r:id="rId2"/>
    <p:sldId id="321" r:id="rId3"/>
    <p:sldId id="352" r:id="rId4"/>
    <p:sldId id="319" r:id="rId5"/>
    <p:sldId id="320" r:id="rId6"/>
    <p:sldId id="351" r:id="rId7"/>
    <p:sldId id="357" r:id="rId8"/>
    <p:sldId id="358" r:id="rId9"/>
    <p:sldId id="380" r:id="rId10"/>
    <p:sldId id="381" r:id="rId11"/>
    <p:sldId id="338" r:id="rId12"/>
    <p:sldId id="339" r:id="rId13"/>
    <p:sldId id="340" r:id="rId14"/>
    <p:sldId id="341" r:id="rId15"/>
    <p:sldId id="343" r:id="rId16"/>
    <p:sldId id="344" r:id="rId17"/>
    <p:sldId id="345" r:id="rId18"/>
    <p:sldId id="346" r:id="rId19"/>
    <p:sldId id="347" r:id="rId20"/>
    <p:sldId id="348" r:id="rId21"/>
    <p:sldId id="324" r:id="rId22"/>
    <p:sldId id="329" r:id="rId23"/>
    <p:sldId id="330" r:id="rId24"/>
    <p:sldId id="331" r:id="rId25"/>
    <p:sldId id="332" r:id="rId26"/>
    <p:sldId id="333" r:id="rId27"/>
    <p:sldId id="334" r:id="rId28"/>
    <p:sldId id="335" r:id="rId29"/>
    <p:sldId id="336" r:id="rId30"/>
    <p:sldId id="337" r:id="rId31"/>
    <p:sldId id="323" r:id="rId32"/>
    <p:sldId id="268" r:id="rId33"/>
    <p:sldId id="326" r:id="rId34"/>
    <p:sldId id="269" r:id="rId35"/>
    <p:sldId id="270" r:id="rId36"/>
    <p:sldId id="265" r:id="rId37"/>
    <p:sldId id="266" r:id="rId38"/>
    <p:sldId id="261" r:id="rId39"/>
    <p:sldId id="260" r:id="rId40"/>
    <p:sldId id="259"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71" r:id="rId54"/>
    <p:sldId id="372" r:id="rId55"/>
    <p:sldId id="373" r:id="rId56"/>
    <p:sldId id="374" r:id="rId57"/>
    <p:sldId id="375" r:id="rId58"/>
    <p:sldId id="376" r:id="rId59"/>
    <p:sldId id="377" r:id="rId60"/>
    <p:sldId id="378" r:id="rId61"/>
    <p:sldId id="379" r:id="rId62"/>
    <p:sldId id="271" r:id="rId63"/>
    <p:sldId id="272" r:id="rId64"/>
    <p:sldId id="349" r:id="rId65"/>
    <p:sldId id="274" r:id="rId66"/>
    <p:sldId id="286" r:id="rId67"/>
    <p:sldId id="287" r:id="rId68"/>
    <p:sldId id="288" r:id="rId69"/>
    <p:sldId id="289" r:id="rId70"/>
    <p:sldId id="290" r:id="rId71"/>
    <p:sldId id="291" r:id="rId72"/>
    <p:sldId id="292" r:id="rId73"/>
    <p:sldId id="294" r:id="rId74"/>
    <p:sldId id="295" r:id="rId7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8FE6A0-198E-4BEB-A35A-DEF62B9A3731}" type="datetimeFigureOut">
              <a:rPr kumimoji="1" lang="ja-JP" altLang="en-US" smtClean="0"/>
              <a:pPr/>
              <a:t>2015/2/26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5FF99-FD65-4B69-AFEB-B82672C11C56}" type="slidenum">
              <a:rPr kumimoji="1" lang="ja-JP" altLang="en-US" smtClean="0"/>
              <a:pPr/>
              <a:t>&lt;#&gt;</a:t>
            </a:fld>
            <a:endParaRPr kumimoji="1" lang="ja-JP" altLang="en-US"/>
          </a:p>
        </p:txBody>
      </p:sp>
    </p:spTree>
    <p:extLst>
      <p:ext uri="{BB962C8B-B14F-4D97-AF65-F5344CB8AC3E}">
        <p14:creationId xmlns:p14="http://schemas.microsoft.com/office/powerpoint/2010/main" xmlns="" val="2649047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a:t>
            </a:fld>
            <a:endParaRPr kumimoji="1" lang="ja-JP" altLang="en-US"/>
          </a:p>
        </p:txBody>
      </p:sp>
    </p:spTree>
    <p:extLst>
      <p:ext uri="{BB962C8B-B14F-4D97-AF65-F5344CB8AC3E}">
        <p14:creationId xmlns:p14="http://schemas.microsoft.com/office/powerpoint/2010/main" xmlns="" val="632030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11</a:t>
            </a:fld>
            <a:endParaRPr kumimoji="1" lang="ja-JP" altLang="en-US"/>
          </a:p>
        </p:txBody>
      </p:sp>
    </p:spTree>
    <p:extLst>
      <p:ext uri="{BB962C8B-B14F-4D97-AF65-F5344CB8AC3E}">
        <p14:creationId xmlns:p14="http://schemas.microsoft.com/office/powerpoint/2010/main" xmlns="" val="1781836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12</a:t>
            </a:fld>
            <a:endParaRPr kumimoji="1" lang="ja-JP" altLang="en-US"/>
          </a:p>
        </p:txBody>
      </p:sp>
    </p:spTree>
    <p:extLst>
      <p:ext uri="{BB962C8B-B14F-4D97-AF65-F5344CB8AC3E}">
        <p14:creationId xmlns:p14="http://schemas.microsoft.com/office/powerpoint/2010/main" xmlns="" val="3189918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13</a:t>
            </a:fld>
            <a:endParaRPr kumimoji="1" lang="ja-JP" altLang="en-US"/>
          </a:p>
        </p:txBody>
      </p:sp>
    </p:spTree>
    <p:extLst>
      <p:ext uri="{BB962C8B-B14F-4D97-AF65-F5344CB8AC3E}">
        <p14:creationId xmlns:p14="http://schemas.microsoft.com/office/powerpoint/2010/main" xmlns="" val="708878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14</a:t>
            </a:fld>
            <a:endParaRPr kumimoji="1" lang="ja-JP" altLang="en-US"/>
          </a:p>
        </p:txBody>
      </p:sp>
    </p:spTree>
    <p:extLst>
      <p:ext uri="{BB962C8B-B14F-4D97-AF65-F5344CB8AC3E}">
        <p14:creationId xmlns:p14="http://schemas.microsoft.com/office/powerpoint/2010/main" xmlns="" val="3300603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15</a:t>
            </a:fld>
            <a:endParaRPr kumimoji="1" lang="ja-JP" altLang="en-US"/>
          </a:p>
        </p:txBody>
      </p:sp>
    </p:spTree>
    <p:extLst>
      <p:ext uri="{BB962C8B-B14F-4D97-AF65-F5344CB8AC3E}">
        <p14:creationId xmlns:p14="http://schemas.microsoft.com/office/powerpoint/2010/main" xmlns="" val="2552512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16</a:t>
            </a:fld>
            <a:endParaRPr kumimoji="1" lang="ja-JP" altLang="en-US"/>
          </a:p>
        </p:txBody>
      </p:sp>
    </p:spTree>
    <p:extLst>
      <p:ext uri="{BB962C8B-B14F-4D97-AF65-F5344CB8AC3E}">
        <p14:creationId xmlns:p14="http://schemas.microsoft.com/office/powerpoint/2010/main" xmlns="" val="3564487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17</a:t>
            </a:fld>
            <a:endParaRPr kumimoji="1" lang="ja-JP" altLang="en-US"/>
          </a:p>
        </p:txBody>
      </p:sp>
    </p:spTree>
    <p:extLst>
      <p:ext uri="{BB962C8B-B14F-4D97-AF65-F5344CB8AC3E}">
        <p14:creationId xmlns:p14="http://schemas.microsoft.com/office/powerpoint/2010/main" xmlns="" val="456727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18</a:t>
            </a:fld>
            <a:endParaRPr kumimoji="1" lang="ja-JP" altLang="en-US"/>
          </a:p>
        </p:txBody>
      </p:sp>
    </p:spTree>
    <p:extLst>
      <p:ext uri="{BB962C8B-B14F-4D97-AF65-F5344CB8AC3E}">
        <p14:creationId xmlns:p14="http://schemas.microsoft.com/office/powerpoint/2010/main" xmlns="" val="1606277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19</a:t>
            </a:fld>
            <a:endParaRPr kumimoji="1" lang="ja-JP" altLang="en-US"/>
          </a:p>
        </p:txBody>
      </p:sp>
    </p:spTree>
    <p:extLst>
      <p:ext uri="{BB962C8B-B14F-4D97-AF65-F5344CB8AC3E}">
        <p14:creationId xmlns:p14="http://schemas.microsoft.com/office/powerpoint/2010/main" xmlns="" val="197930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a:t>
            </a:fld>
            <a:endParaRPr kumimoji="1" lang="ja-JP" altLang="en-US"/>
          </a:p>
        </p:txBody>
      </p:sp>
    </p:spTree>
    <p:extLst>
      <p:ext uri="{BB962C8B-B14F-4D97-AF65-F5344CB8AC3E}">
        <p14:creationId xmlns:p14="http://schemas.microsoft.com/office/powerpoint/2010/main" xmlns="" val="1969860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20</a:t>
            </a:fld>
            <a:endParaRPr kumimoji="1" lang="ja-JP" altLang="en-US"/>
          </a:p>
        </p:txBody>
      </p:sp>
    </p:spTree>
    <p:extLst>
      <p:ext uri="{BB962C8B-B14F-4D97-AF65-F5344CB8AC3E}">
        <p14:creationId xmlns:p14="http://schemas.microsoft.com/office/powerpoint/2010/main" xmlns="" val="16048380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79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79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DD4C58-7836-4B39-889B-DA94C4C16DAF}" type="slidenum">
              <a:rPr lang="ja-JP" altLang="en-US" smtClean="0">
                <a:latin typeface="Arial" pitchFamily="34" charset="0"/>
              </a:rPr>
              <a:pPr/>
              <a:t>21</a:t>
            </a:fld>
            <a:endParaRPr lang="ja-JP" altLang="en-US" smtClean="0">
              <a:latin typeface="Arial" pitchFamily="34" charset="0"/>
            </a:endParaRPr>
          </a:p>
        </p:txBody>
      </p:sp>
    </p:spTree>
    <p:extLst>
      <p:ext uri="{BB962C8B-B14F-4D97-AF65-F5344CB8AC3E}">
        <p14:creationId xmlns:p14="http://schemas.microsoft.com/office/powerpoint/2010/main" xmlns="" val="2368552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22</a:t>
            </a:fld>
            <a:endParaRPr kumimoji="1" lang="ja-JP" altLang="en-US"/>
          </a:p>
        </p:txBody>
      </p:sp>
    </p:spTree>
    <p:extLst>
      <p:ext uri="{BB962C8B-B14F-4D97-AF65-F5344CB8AC3E}">
        <p14:creationId xmlns:p14="http://schemas.microsoft.com/office/powerpoint/2010/main" xmlns="" val="1946735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23</a:t>
            </a:fld>
            <a:endParaRPr kumimoji="1" lang="ja-JP" altLang="en-US"/>
          </a:p>
        </p:txBody>
      </p:sp>
    </p:spTree>
    <p:extLst>
      <p:ext uri="{BB962C8B-B14F-4D97-AF65-F5344CB8AC3E}">
        <p14:creationId xmlns:p14="http://schemas.microsoft.com/office/powerpoint/2010/main" xmlns="" val="16944764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24</a:t>
            </a:fld>
            <a:endParaRPr kumimoji="1" lang="ja-JP" altLang="en-US"/>
          </a:p>
        </p:txBody>
      </p:sp>
    </p:spTree>
    <p:extLst>
      <p:ext uri="{BB962C8B-B14F-4D97-AF65-F5344CB8AC3E}">
        <p14:creationId xmlns:p14="http://schemas.microsoft.com/office/powerpoint/2010/main" xmlns="" val="35151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25</a:t>
            </a:fld>
            <a:endParaRPr kumimoji="1" lang="ja-JP" altLang="en-US"/>
          </a:p>
        </p:txBody>
      </p:sp>
    </p:spTree>
    <p:extLst>
      <p:ext uri="{BB962C8B-B14F-4D97-AF65-F5344CB8AC3E}">
        <p14:creationId xmlns:p14="http://schemas.microsoft.com/office/powerpoint/2010/main" xmlns="" val="14032457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26</a:t>
            </a:fld>
            <a:endParaRPr kumimoji="1" lang="ja-JP" altLang="en-US"/>
          </a:p>
        </p:txBody>
      </p:sp>
    </p:spTree>
    <p:extLst>
      <p:ext uri="{BB962C8B-B14F-4D97-AF65-F5344CB8AC3E}">
        <p14:creationId xmlns:p14="http://schemas.microsoft.com/office/powerpoint/2010/main" xmlns="" val="32482771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27</a:t>
            </a:fld>
            <a:endParaRPr kumimoji="1" lang="ja-JP" altLang="en-US"/>
          </a:p>
        </p:txBody>
      </p:sp>
    </p:spTree>
    <p:extLst>
      <p:ext uri="{BB962C8B-B14F-4D97-AF65-F5344CB8AC3E}">
        <p14:creationId xmlns:p14="http://schemas.microsoft.com/office/powerpoint/2010/main" xmlns="" val="1007259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28</a:t>
            </a:fld>
            <a:endParaRPr kumimoji="1" lang="ja-JP" altLang="en-US"/>
          </a:p>
        </p:txBody>
      </p:sp>
    </p:spTree>
    <p:extLst>
      <p:ext uri="{BB962C8B-B14F-4D97-AF65-F5344CB8AC3E}">
        <p14:creationId xmlns:p14="http://schemas.microsoft.com/office/powerpoint/2010/main" xmlns="" val="27868201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29</a:t>
            </a:fld>
            <a:endParaRPr kumimoji="1" lang="ja-JP" altLang="en-US"/>
          </a:p>
        </p:txBody>
      </p:sp>
    </p:spTree>
    <p:extLst>
      <p:ext uri="{BB962C8B-B14F-4D97-AF65-F5344CB8AC3E}">
        <p14:creationId xmlns:p14="http://schemas.microsoft.com/office/powerpoint/2010/main" xmlns="" val="3817436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3</a:t>
            </a:fld>
            <a:endParaRPr kumimoji="1" lang="ja-JP" altLang="en-US"/>
          </a:p>
        </p:txBody>
      </p:sp>
    </p:spTree>
    <p:extLst>
      <p:ext uri="{BB962C8B-B14F-4D97-AF65-F5344CB8AC3E}">
        <p14:creationId xmlns:p14="http://schemas.microsoft.com/office/powerpoint/2010/main" xmlns="" val="12332264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30</a:t>
            </a:fld>
            <a:endParaRPr kumimoji="1" lang="ja-JP" altLang="en-US"/>
          </a:p>
        </p:txBody>
      </p:sp>
    </p:spTree>
    <p:extLst>
      <p:ext uri="{BB962C8B-B14F-4D97-AF65-F5344CB8AC3E}">
        <p14:creationId xmlns:p14="http://schemas.microsoft.com/office/powerpoint/2010/main" xmlns="" val="37039567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1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1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045150-BE6A-4BCE-9CA8-D6B3035EA275}" type="slidenum">
              <a:rPr lang="ja-JP" altLang="en-US" smtClean="0">
                <a:latin typeface="Arial" pitchFamily="34" charset="0"/>
              </a:rPr>
              <a:pPr/>
              <a:t>31</a:t>
            </a:fld>
            <a:endParaRPr lang="ja-JP" altLang="en-US" smtClean="0">
              <a:latin typeface="Arial" pitchFamily="34" charset="0"/>
            </a:endParaRPr>
          </a:p>
        </p:txBody>
      </p:sp>
    </p:spTree>
    <p:extLst>
      <p:ext uri="{BB962C8B-B14F-4D97-AF65-F5344CB8AC3E}">
        <p14:creationId xmlns:p14="http://schemas.microsoft.com/office/powerpoint/2010/main" xmlns="" val="1187551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28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28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8530BE-E44F-4681-BFE2-E0808997C881}" type="slidenum">
              <a:rPr lang="ja-JP" altLang="en-US" smtClean="0">
                <a:latin typeface="Arial" pitchFamily="34" charset="0"/>
              </a:rPr>
              <a:pPr/>
              <a:t>32</a:t>
            </a:fld>
            <a:endParaRPr lang="ja-JP" altLang="en-US" smtClean="0">
              <a:latin typeface="Arial" pitchFamily="34" charset="0"/>
            </a:endParaRPr>
          </a:p>
        </p:txBody>
      </p:sp>
    </p:spTree>
    <p:extLst>
      <p:ext uri="{BB962C8B-B14F-4D97-AF65-F5344CB8AC3E}">
        <p14:creationId xmlns:p14="http://schemas.microsoft.com/office/powerpoint/2010/main" xmlns="" val="21030683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69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69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C7E0FE-0ED0-4EF1-B62C-9697365456EB}" type="slidenum">
              <a:rPr lang="ja-JP" altLang="en-US" smtClean="0">
                <a:latin typeface="Arial" pitchFamily="34" charset="0"/>
              </a:rPr>
              <a:pPr/>
              <a:t>33</a:t>
            </a:fld>
            <a:endParaRPr lang="ja-JP" altLang="en-US" smtClean="0">
              <a:latin typeface="Arial" pitchFamily="34" charset="0"/>
            </a:endParaRPr>
          </a:p>
        </p:txBody>
      </p:sp>
    </p:spTree>
    <p:extLst>
      <p:ext uri="{BB962C8B-B14F-4D97-AF65-F5344CB8AC3E}">
        <p14:creationId xmlns:p14="http://schemas.microsoft.com/office/powerpoint/2010/main" xmlns="" val="14433828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38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38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6E6175-EDF6-46B7-9CED-978CCA593294}" type="slidenum">
              <a:rPr lang="ja-JP" altLang="en-US" smtClean="0">
                <a:latin typeface="Arial" pitchFamily="34" charset="0"/>
              </a:rPr>
              <a:pPr/>
              <a:t>34</a:t>
            </a:fld>
            <a:endParaRPr lang="ja-JP" altLang="en-US" smtClean="0">
              <a:latin typeface="Arial" pitchFamily="34" charset="0"/>
            </a:endParaRPr>
          </a:p>
        </p:txBody>
      </p:sp>
    </p:spTree>
    <p:extLst>
      <p:ext uri="{BB962C8B-B14F-4D97-AF65-F5344CB8AC3E}">
        <p14:creationId xmlns:p14="http://schemas.microsoft.com/office/powerpoint/2010/main" xmlns="" val="26076197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48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49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318FB3-B7BD-4067-8600-33F3CA4B60EF}" type="slidenum">
              <a:rPr lang="ja-JP" altLang="en-US" smtClean="0">
                <a:latin typeface="Arial" pitchFamily="34" charset="0"/>
              </a:rPr>
              <a:pPr/>
              <a:t>35</a:t>
            </a:fld>
            <a:endParaRPr lang="ja-JP" altLang="en-US" smtClean="0">
              <a:latin typeface="Arial" pitchFamily="34" charset="0"/>
            </a:endParaRPr>
          </a:p>
        </p:txBody>
      </p:sp>
    </p:spTree>
    <p:extLst>
      <p:ext uri="{BB962C8B-B14F-4D97-AF65-F5344CB8AC3E}">
        <p14:creationId xmlns:p14="http://schemas.microsoft.com/office/powerpoint/2010/main" xmlns="" val="26851797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66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66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688CBE-68CF-44B3-86DD-8B2C7D505BE5}" type="slidenum">
              <a:rPr lang="ja-JP" altLang="en-US" smtClean="0">
                <a:latin typeface="Arial" pitchFamily="34" charset="0"/>
              </a:rPr>
              <a:pPr/>
              <a:t>36</a:t>
            </a:fld>
            <a:endParaRPr lang="ja-JP" altLang="en-US" smtClean="0">
              <a:latin typeface="Arial" pitchFamily="34" charset="0"/>
            </a:endParaRPr>
          </a:p>
        </p:txBody>
      </p:sp>
    </p:spTree>
    <p:extLst>
      <p:ext uri="{BB962C8B-B14F-4D97-AF65-F5344CB8AC3E}">
        <p14:creationId xmlns:p14="http://schemas.microsoft.com/office/powerpoint/2010/main" xmlns="" val="26572240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76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766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A125ED-4A1B-4B7C-8435-E337AFB4222E}" type="slidenum">
              <a:rPr lang="ja-JP" altLang="en-US" smtClean="0">
                <a:latin typeface="Arial" pitchFamily="34" charset="0"/>
              </a:rPr>
              <a:pPr/>
              <a:t>37</a:t>
            </a:fld>
            <a:endParaRPr lang="ja-JP" altLang="en-US" smtClean="0">
              <a:latin typeface="Arial" pitchFamily="34" charset="0"/>
            </a:endParaRPr>
          </a:p>
        </p:txBody>
      </p:sp>
    </p:spTree>
    <p:extLst>
      <p:ext uri="{BB962C8B-B14F-4D97-AF65-F5344CB8AC3E}">
        <p14:creationId xmlns:p14="http://schemas.microsoft.com/office/powerpoint/2010/main" xmlns="" val="16778399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38</a:t>
            </a:fld>
            <a:endParaRPr kumimoji="1" lang="ja-JP" altLang="en-US"/>
          </a:p>
        </p:txBody>
      </p:sp>
    </p:spTree>
    <p:extLst>
      <p:ext uri="{BB962C8B-B14F-4D97-AF65-F5344CB8AC3E}">
        <p14:creationId xmlns:p14="http://schemas.microsoft.com/office/powerpoint/2010/main" xmlns="" val="15373958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39</a:t>
            </a:fld>
            <a:endParaRPr kumimoji="1" lang="ja-JP" altLang="en-US"/>
          </a:p>
        </p:txBody>
      </p:sp>
    </p:spTree>
    <p:extLst>
      <p:ext uri="{BB962C8B-B14F-4D97-AF65-F5344CB8AC3E}">
        <p14:creationId xmlns:p14="http://schemas.microsoft.com/office/powerpoint/2010/main" xmlns="" val="3111198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AF58713-8899-4C55-AA32-484E73E55E1A}" type="slidenum">
              <a:rPr kumimoji="1" lang="ja-JP" altLang="en-US" smtClean="0"/>
              <a:pPr/>
              <a:t>4</a:t>
            </a:fld>
            <a:endParaRPr kumimoji="1" lang="ja-JP" altLang="en-US"/>
          </a:p>
        </p:txBody>
      </p:sp>
    </p:spTree>
    <p:extLst>
      <p:ext uri="{BB962C8B-B14F-4D97-AF65-F5344CB8AC3E}">
        <p14:creationId xmlns:p14="http://schemas.microsoft.com/office/powerpoint/2010/main" xmlns="" val="22474346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40</a:t>
            </a:fld>
            <a:endParaRPr kumimoji="1" lang="ja-JP" altLang="en-US"/>
          </a:p>
        </p:txBody>
      </p:sp>
    </p:spTree>
    <p:extLst>
      <p:ext uri="{BB962C8B-B14F-4D97-AF65-F5344CB8AC3E}">
        <p14:creationId xmlns:p14="http://schemas.microsoft.com/office/powerpoint/2010/main" xmlns="" val="35933738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41</a:t>
            </a:fld>
            <a:endParaRPr kumimoji="1" lang="ja-JP" altLang="en-US"/>
          </a:p>
        </p:txBody>
      </p:sp>
    </p:spTree>
    <p:extLst>
      <p:ext uri="{BB962C8B-B14F-4D97-AF65-F5344CB8AC3E}">
        <p14:creationId xmlns:p14="http://schemas.microsoft.com/office/powerpoint/2010/main" xmlns="" val="36505701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42</a:t>
            </a:fld>
            <a:endParaRPr kumimoji="1" lang="ja-JP" altLang="en-US"/>
          </a:p>
        </p:txBody>
      </p:sp>
    </p:spTree>
    <p:extLst>
      <p:ext uri="{BB962C8B-B14F-4D97-AF65-F5344CB8AC3E}">
        <p14:creationId xmlns:p14="http://schemas.microsoft.com/office/powerpoint/2010/main" xmlns="" val="1846803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43</a:t>
            </a:fld>
            <a:endParaRPr kumimoji="1" lang="ja-JP" altLang="en-US"/>
          </a:p>
        </p:txBody>
      </p:sp>
    </p:spTree>
    <p:extLst>
      <p:ext uri="{BB962C8B-B14F-4D97-AF65-F5344CB8AC3E}">
        <p14:creationId xmlns:p14="http://schemas.microsoft.com/office/powerpoint/2010/main" xmlns="" val="11676288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44</a:t>
            </a:fld>
            <a:endParaRPr kumimoji="1" lang="ja-JP" altLang="en-US"/>
          </a:p>
        </p:txBody>
      </p:sp>
    </p:spTree>
    <p:extLst>
      <p:ext uri="{BB962C8B-B14F-4D97-AF65-F5344CB8AC3E}">
        <p14:creationId xmlns:p14="http://schemas.microsoft.com/office/powerpoint/2010/main" xmlns="" val="31778597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45</a:t>
            </a:fld>
            <a:endParaRPr kumimoji="1" lang="ja-JP" altLang="en-US"/>
          </a:p>
        </p:txBody>
      </p:sp>
    </p:spTree>
    <p:extLst>
      <p:ext uri="{BB962C8B-B14F-4D97-AF65-F5344CB8AC3E}">
        <p14:creationId xmlns:p14="http://schemas.microsoft.com/office/powerpoint/2010/main" xmlns="" val="19555501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46</a:t>
            </a:fld>
            <a:endParaRPr kumimoji="1" lang="ja-JP" altLang="en-US"/>
          </a:p>
        </p:txBody>
      </p:sp>
    </p:spTree>
    <p:extLst>
      <p:ext uri="{BB962C8B-B14F-4D97-AF65-F5344CB8AC3E}">
        <p14:creationId xmlns:p14="http://schemas.microsoft.com/office/powerpoint/2010/main" xmlns="" val="6510483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47</a:t>
            </a:fld>
            <a:endParaRPr kumimoji="1" lang="ja-JP" altLang="en-US"/>
          </a:p>
        </p:txBody>
      </p:sp>
    </p:spTree>
    <p:extLst>
      <p:ext uri="{BB962C8B-B14F-4D97-AF65-F5344CB8AC3E}">
        <p14:creationId xmlns:p14="http://schemas.microsoft.com/office/powerpoint/2010/main" xmlns="" val="23506783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48</a:t>
            </a:fld>
            <a:endParaRPr kumimoji="1"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49</a:t>
            </a:fld>
            <a:endParaRPr kumimoji="1" lang="ja-JP" altLang="en-US"/>
          </a:p>
        </p:txBody>
      </p:sp>
    </p:spTree>
    <p:extLst>
      <p:ext uri="{BB962C8B-B14F-4D97-AF65-F5344CB8AC3E}">
        <p14:creationId xmlns:p14="http://schemas.microsoft.com/office/powerpoint/2010/main" xmlns="" val="161650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5</a:t>
            </a:fld>
            <a:endParaRPr kumimoji="1" lang="ja-JP" altLang="en-US"/>
          </a:p>
        </p:txBody>
      </p:sp>
    </p:spTree>
    <p:extLst>
      <p:ext uri="{BB962C8B-B14F-4D97-AF65-F5344CB8AC3E}">
        <p14:creationId xmlns:p14="http://schemas.microsoft.com/office/powerpoint/2010/main" xmlns="" val="367296365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50</a:t>
            </a:fld>
            <a:endParaRPr kumimoji="1" lang="ja-JP"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51</a:t>
            </a:fld>
            <a:endParaRPr kumimoji="1" lang="ja-JP" altLang="en-US"/>
          </a:p>
        </p:txBody>
      </p:sp>
    </p:spTree>
    <p:extLst>
      <p:ext uri="{BB962C8B-B14F-4D97-AF65-F5344CB8AC3E}">
        <p14:creationId xmlns:p14="http://schemas.microsoft.com/office/powerpoint/2010/main" xmlns="" val="38399888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52</a:t>
            </a:fld>
            <a:endParaRPr kumimoji="1" lang="ja-JP" altLang="en-US"/>
          </a:p>
        </p:txBody>
      </p:sp>
    </p:spTree>
    <p:extLst>
      <p:ext uri="{BB962C8B-B14F-4D97-AF65-F5344CB8AC3E}">
        <p14:creationId xmlns:p14="http://schemas.microsoft.com/office/powerpoint/2010/main" xmlns="" val="20600630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53</a:t>
            </a:fld>
            <a:endParaRPr kumimoji="1" lang="ja-JP" altLang="en-US"/>
          </a:p>
        </p:txBody>
      </p:sp>
    </p:spTree>
    <p:extLst>
      <p:ext uri="{BB962C8B-B14F-4D97-AF65-F5344CB8AC3E}">
        <p14:creationId xmlns:p14="http://schemas.microsoft.com/office/powerpoint/2010/main" xmlns="" val="3755625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54</a:t>
            </a:fld>
            <a:endParaRPr kumimoji="1" lang="ja-JP" altLang="en-US"/>
          </a:p>
        </p:txBody>
      </p:sp>
    </p:spTree>
    <p:extLst>
      <p:ext uri="{BB962C8B-B14F-4D97-AF65-F5344CB8AC3E}">
        <p14:creationId xmlns:p14="http://schemas.microsoft.com/office/powerpoint/2010/main" xmlns="" val="34506605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55</a:t>
            </a:fld>
            <a:endParaRPr kumimoji="1" lang="ja-JP" altLang="en-US"/>
          </a:p>
        </p:txBody>
      </p:sp>
    </p:spTree>
    <p:extLst>
      <p:ext uri="{BB962C8B-B14F-4D97-AF65-F5344CB8AC3E}">
        <p14:creationId xmlns:p14="http://schemas.microsoft.com/office/powerpoint/2010/main" xmlns="" val="280580981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56</a:t>
            </a:fld>
            <a:endParaRPr kumimoji="1" lang="ja-JP" altLang="en-US"/>
          </a:p>
        </p:txBody>
      </p:sp>
    </p:spTree>
    <p:extLst>
      <p:ext uri="{BB962C8B-B14F-4D97-AF65-F5344CB8AC3E}">
        <p14:creationId xmlns:p14="http://schemas.microsoft.com/office/powerpoint/2010/main" xmlns="" val="24064944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08ED91-6C90-4C37-A6FB-41162C51F120}" type="slidenum">
              <a:rPr kumimoji="1" lang="ja-JP" altLang="en-US" smtClean="0"/>
              <a:pPr/>
              <a:t>57</a:t>
            </a:fld>
            <a:endParaRPr kumimoji="1" lang="ja-JP" altLang="en-US"/>
          </a:p>
        </p:txBody>
      </p:sp>
    </p:spTree>
    <p:extLst>
      <p:ext uri="{BB962C8B-B14F-4D97-AF65-F5344CB8AC3E}">
        <p14:creationId xmlns:p14="http://schemas.microsoft.com/office/powerpoint/2010/main" xmlns="" val="30645843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58</a:t>
            </a:fld>
            <a:endParaRPr kumimoji="1" lang="ja-JP"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59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a:t>
            </a:fld>
            <a:endParaRPr kumimoji="1" lang="ja-JP" altLang="en-US"/>
          </a:p>
        </p:txBody>
      </p:sp>
    </p:spTree>
    <p:extLst>
      <p:ext uri="{BB962C8B-B14F-4D97-AF65-F5344CB8AC3E}">
        <p14:creationId xmlns:p14="http://schemas.microsoft.com/office/powerpoint/2010/main" xmlns="" val="26352459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60</a:t>
            </a:fld>
            <a:endParaRPr kumimoji="1" lang="ja-JP" altLang="en-US"/>
          </a:p>
        </p:txBody>
      </p:sp>
    </p:spTree>
    <p:extLst>
      <p:ext uri="{BB962C8B-B14F-4D97-AF65-F5344CB8AC3E}">
        <p14:creationId xmlns:p14="http://schemas.microsoft.com/office/powerpoint/2010/main" xmlns="" val="318108844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61</a:t>
            </a:fld>
            <a:endParaRPr kumimoji="1" lang="ja-JP"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62</a:t>
            </a:fld>
            <a:endParaRPr kumimoji="1" lang="ja-JP" altLang="en-US"/>
          </a:p>
        </p:txBody>
      </p:sp>
    </p:spTree>
    <p:extLst>
      <p:ext uri="{BB962C8B-B14F-4D97-AF65-F5344CB8AC3E}">
        <p14:creationId xmlns:p14="http://schemas.microsoft.com/office/powerpoint/2010/main" xmlns="" val="39409924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63</a:t>
            </a:fld>
            <a:endParaRPr kumimoji="1" lang="ja-JP" altLang="en-US"/>
          </a:p>
        </p:txBody>
      </p:sp>
    </p:spTree>
    <p:extLst>
      <p:ext uri="{BB962C8B-B14F-4D97-AF65-F5344CB8AC3E}">
        <p14:creationId xmlns:p14="http://schemas.microsoft.com/office/powerpoint/2010/main" xmlns="" val="191379366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64</a:t>
            </a:fld>
            <a:endParaRPr kumimoji="1" lang="ja-JP" altLang="en-US"/>
          </a:p>
        </p:txBody>
      </p:sp>
    </p:spTree>
    <p:extLst>
      <p:ext uri="{BB962C8B-B14F-4D97-AF65-F5344CB8AC3E}">
        <p14:creationId xmlns:p14="http://schemas.microsoft.com/office/powerpoint/2010/main" xmlns="" val="10060092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65</a:t>
            </a:fld>
            <a:endParaRPr kumimoji="1" lang="ja-JP" altLang="en-US"/>
          </a:p>
        </p:txBody>
      </p:sp>
    </p:spTree>
    <p:extLst>
      <p:ext uri="{BB962C8B-B14F-4D97-AF65-F5344CB8AC3E}">
        <p14:creationId xmlns:p14="http://schemas.microsoft.com/office/powerpoint/2010/main" xmlns="" val="217618005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66</a:t>
            </a:fld>
            <a:endParaRPr kumimoji="1" lang="ja-JP" altLang="en-US"/>
          </a:p>
        </p:txBody>
      </p:sp>
    </p:spTree>
    <p:extLst>
      <p:ext uri="{BB962C8B-B14F-4D97-AF65-F5344CB8AC3E}">
        <p14:creationId xmlns:p14="http://schemas.microsoft.com/office/powerpoint/2010/main" xmlns="" val="194115855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67</a:t>
            </a:fld>
            <a:endParaRPr kumimoji="1" lang="ja-JP" altLang="en-US"/>
          </a:p>
        </p:txBody>
      </p:sp>
    </p:spTree>
    <p:extLst>
      <p:ext uri="{BB962C8B-B14F-4D97-AF65-F5344CB8AC3E}">
        <p14:creationId xmlns:p14="http://schemas.microsoft.com/office/powerpoint/2010/main" xmlns="" val="339935425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68</a:t>
            </a:fld>
            <a:endParaRPr kumimoji="1" lang="ja-JP" altLang="en-US"/>
          </a:p>
        </p:txBody>
      </p:sp>
    </p:spTree>
    <p:extLst>
      <p:ext uri="{BB962C8B-B14F-4D97-AF65-F5344CB8AC3E}">
        <p14:creationId xmlns:p14="http://schemas.microsoft.com/office/powerpoint/2010/main" xmlns="" val="356597672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69</a:t>
            </a:fld>
            <a:endParaRPr kumimoji="1" lang="ja-JP" altLang="en-US"/>
          </a:p>
        </p:txBody>
      </p:sp>
    </p:spTree>
    <p:extLst>
      <p:ext uri="{BB962C8B-B14F-4D97-AF65-F5344CB8AC3E}">
        <p14:creationId xmlns:p14="http://schemas.microsoft.com/office/powerpoint/2010/main" xmlns="" val="2192871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7</a:t>
            </a:fld>
            <a:endParaRPr kumimoji="1" lang="ja-JP" altLang="en-US"/>
          </a:p>
        </p:txBody>
      </p:sp>
    </p:spTree>
    <p:extLst>
      <p:ext uri="{BB962C8B-B14F-4D97-AF65-F5344CB8AC3E}">
        <p14:creationId xmlns:p14="http://schemas.microsoft.com/office/powerpoint/2010/main" xmlns="" val="326265333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70</a:t>
            </a:fld>
            <a:endParaRPr kumimoji="1" lang="ja-JP" altLang="en-US"/>
          </a:p>
        </p:txBody>
      </p:sp>
    </p:spTree>
    <p:extLst>
      <p:ext uri="{BB962C8B-B14F-4D97-AF65-F5344CB8AC3E}">
        <p14:creationId xmlns:p14="http://schemas.microsoft.com/office/powerpoint/2010/main" xmlns="" val="309774642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71</a:t>
            </a:fld>
            <a:endParaRPr kumimoji="1" lang="ja-JP" altLang="en-US"/>
          </a:p>
        </p:txBody>
      </p:sp>
    </p:spTree>
    <p:extLst>
      <p:ext uri="{BB962C8B-B14F-4D97-AF65-F5344CB8AC3E}">
        <p14:creationId xmlns:p14="http://schemas.microsoft.com/office/powerpoint/2010/main" xmlns="" val="336044703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72</a:t>
            </a:fld>
            <a:endParaRPr kumimoji="1" lang="ja-JP" altLang="en-US"/>
          </a:p>
        </p:txBody>
      </p:sp>
    </p:spTree>
    <p:extLst>
      <p:ext uri="{BB962C8B-B14F-4D97-AF65-F5344CB8AC3E}">
        <p14:creationId xmlns:p14="http://schemas.microsoft.com/office/powerpoint/2010/main" xmlns="" val="319132678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73</a:t>
            </a:fld>
            <a:endParaRPr kumimoji="1" lang="ja-JP" altLang="en-US"/>
          </a:p>
        </p:txBody>
      </p:sp>
    </p:spTree>
    <p:extLst>
      <p:ext uri="{BB962C8B-B14F-4D97-AF65-F5344CB8AC3E}">
        <p14:creationId xmlns:p14="http://schemas.microsoft.com/office/powerpoint/2010/main" xmlns="" val="281810637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74</a:t>
            </a:fld>
            <a:endParaRPr kumimoji="1" lang="ja-JP" altLang="en-US"/>
          </a:p>
        </p:txBody>
      </p:sp>
    </p:spTree>
    <p:extLst>
      <p:ext uri="{BB962C8B-B14F-4D97-AF65-F5344CB8AC3E}">
        <p14:creationId xmlns:p14="http://schemas.microsoft.com/office/powerpoint/2010/main" xmlns="" val="2797689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F5E54E-395C-4BE1-8B80-33DF2B3543CD}" type="slidenum">
              <a:rPr kumimoji="1" lang="ja-JP" altLang="en-US" smtClean="0"/>
              <a:pPr/>
              <a:t>8</a:t>
            </a:fld>
            <a:endParaRPr kumimoji="1" lang="ja-JP" altLang="en-US"/>
          </a:p>
        </p:txBody>
      </p:sp>
    </p:spTree>
    <p:extLst>
      <p:ext uri="{BB962C8B-B14F-4D97-AF65-F5344CB8AC3E}">
        <p14:creationId xmlns:p14="http://schemas.microsoft.com/office/powerpoint/2010/main" xmlns="" val="556666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1D5FF99-FD65-4B69-AFEB-B82672C11C56}"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DB6894-88C1-4330-801A-36EC08AE6933}"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6182C3B-C307-4D1C-86B9-B3207A9CC9B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B6894-88C1-4330-801A-36EC08AE6933}" type="datetimeFigureOut">
              <a:rPr kumimoji="1" lang="ja-JP" altLang="en-US" smtClean="0"/>
              <a:pPr/>
              <a:t>2015/2/26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82C3B-C307-4D1C-86B9-B3207A9CC9B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92696"/>
            <a:ext cx="7772400" cy="5040560"/>
          </a:xfrm>
          <a:ln>
            <a:solidFill>
              <a:schemeClr val="tx1">
                <a:lumMod val="95000"/>
                <a:lumOff val="5000"/>
              </a:schemeClr>
            </a:solidFill>
          </a:ln>
        </p:spPr>
        <p:txBody>
          <a:bodyPr>
            <a:normAutofit/>
          </a:bodyPr>
          <a:lstStyle/>
          <a:p>
            <a:r>
              <a:rPr kumimoji="1" lang="ja-JP" altLang="en-US" dirty="0" smtClean="0"/>
              <a:t>都市環境情報論　</a:t>
            </a:r>
            <a:r>
              <a:rPr kumimoji="1" lang="ja-JP" altLang="en-US" dirty="0" smtClean="0"/>
              <a:t>第十ニ回</a:t>
            </a:r>
            <a:r>
              <a:rPr kumimoji="1" lang="en-US" altLang="ja-JP" dirty="0" smtClean="0"/>
              <a:t/>
            </a:r>
            <a:br>
              <a:rPr kumimoji="1" lang="en-US" altLang="ja-JP" dirty="0" smtClean="0"/>
            </a:br>
            <a:r>
              <a:rPr kumimoji="1" lang="en-US" altLang="ja-JP" dirty="0" smtClean="0"/>
              <a:t/>
            </a:r>
            <a:br>
              <a:rPr kumimoji="1" lang="en-US" altLang="ja-JP" dirty="0" smtClean="0"/>
            </a:br>
            <a:r>
              <a:rPr lang="ja-JP" altLang="en-US" dirty="0" smtClean="0"/>
              <a:t>東京のハブ化と地域主権</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964488" cy="6669360"/>
          </a:xfrm>
        </p:spPr>
        <p:txBody>
          <a:bodyPr>
            <a:normAutofit fontScale="70000" lnSpcReduction="20000"/>
          </a:bodyPr>
          <a:lstStyle/>
          <a:p>
            <a:r>
              <a:rPr lang="ja-JP" altLang="en-US" dirty="0" smtClean="0"/>
              <a:t>　ところがその置き場や処分法はほとんど決まっていない。ＪＲ東海は今後、地元と相談しながら置き場を決め、リニア事業での再利用や、公共事業などでの「有効利用を進めていく」というが、具体的なあてが示されているわけではない。</a:t>
            </a:r>
          </a:p>
          <a:p>
            <a:r>
              <a:rPr lang="ja-JP" altLang="en-US" dirty="0" smtClean="0"/>
              <a:t>　残土は、土砂崩れを起こす危険があるほか、運搬の過程で周囲の動植物や景観に影響を与える恐れもある。本来なら、残土の処理計画を明確にし、それが環境上、問題のないことを具体的に確認したうえで評価書をまとめるべきだが、そうした作業は工事の認可後となる見通しだ。</a:t>
            </a:r>
          </a:p>
          <a:p>
            <a:r>
              <a:rPr lang="ja-JP" altLang="en-US" dirty="0" smtClean="0"/>
              <a:t>　一度、走り出せば全体の計画を止めたり大幅に見直したりすることが極めて困難なのが、このような大規模事業である。「着工ありき」ではなく、環境、安全、経済合理性など、幅広く、長期的な観点から、精査を尽くすべきだ。認可決定前に、国会で徹底審議を行ってもらいたい。</a:t>
            </a:r>
          </a:p>
          <a:p>
            <a:r>
              <a:rPr lang="ja-JP" altLang="en-US" dirty="0" smtClean="0"/>
              <a:t>　気になるのは、計画の精査どころか、政権や与党内に前のめりの動きが目立つことだ。安倍晋三首相は、自国で安全性、採算性への疑問が払拭（ふっしょく）されていないというのに、リニア新幹線を米国に売り込むのに熱心である。ワシントン−ボルティモア間の工事費用のため、国際協力銀行を通じた低利融資を提供すると、オバマ大統領に提案したそうだ。「日米同盟の象徴」というが、同盟にどう寄与するのか、わかりにくい。</a:t>
            </a:r>
          </a:p>
          <a:p>
            <a:r>
              <a:rPr lang="ja-JP" altLang="en-US" dirty="0" smtClean="0"/>
              <a:t>　一方、自民党内では関西選出の議員らが、４５年に予定されている大阪までの延伸を、国の資金を使って前倒しするよう政府に求めた。</a:t>
            </a:r>
          </a:p>
          <a:p>
            <a:r>
              <a:rPr lang="ja-JP" altLang="en-US" dirty="0" smtClean="0"/>
              <a:t>　ＪＲ東海が総工費９兆円を見込む国家的巨大事業だ。長期の視点に立って、冷静に再点検しても時間の無駄にはならないはずだ。</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solidFill>
            <a:srgbClr val="FFFF00"/>
          </a:solidFill>
          <a:ln>
            <a:solidFill>
              <a:schemeClr val="tx1"/>
            </a:solidFill>
          </a:ln>
        </p:spPr>
        <p:txBody>
          <a:bodyPr/>
          <a:lstStyle/>
          <a:p>
            <a:r>
              <a:rPr lang="ja-JP" altLang="en-US" dirty="0" smtClean="0"/>
              <a:t>地方自治体</a:t>
            </a:r>
            <a:endParaRPr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ln>
            <a:solidFill>
              <a:schemeClr val="tx1"/>
            </a:solidFill>
          </a:ln>
        </p:spPr>
        <p:txBody>
          <a:bodyPr/>
          <a:lstStyle/>
          <a:p>
            <a:r>
              <a:rPr lang="ja-JP" altLang="en-US"/>
              <a:t>地方公共団体の数　</a:t>
            </a:r>
          </a:p>
        </p:txBody>
      </p:sp>
      <p:sp>
        <p:nvSpPr>
          <p:cNvPr id="7171" name="Rectangle 3"/>
          <p:cNvSpPr>
            <a:spLocks noGrp="1" noChangeArrowheads="1"/>
          </p:cNvSpPr>
          <p:nvPr>
            <p:ph type="body" idx="1"/>
          </p:nvPr>
        </p:nvSpPr>
        <p:spPr>
          <a:xfrm>
            <a:off x="673100" y="1412875"/>
            <a:ext cx="7859713" cy="5111750"/>
          </a:xfrm>
        </p:spPr>
        <p:txBody>
          <a:bodyPr/>
          <a:lstStyle/>
          <a:p>
            <a:r>
              <a:rPr lang="ja-JP" altLang="en-US"/>
              <a:t>江戸時代　　　　　　町　　町奉行支配地</a:t>
            </a:r>
          </a:p>
          <a:p>
            <a:r>
              <a:rPr lang="ja-JP" altLang="en-US"/>
              <a:t>　　　　　　　　　　     村　　代官支配地　　　三役　庄屋、組頭、百姓代</a:t>
            </a:r>
          </a:p>
          <a:p>
            <a:r>
              <a:rPr lang="ja-JP" altLang="en-US"/>
              <a:t>明治の大合併（１８８９年）　 ７万（５５０人）→１．６万</a:t>
            </a:r>
          </a:p>
          <a:p>
            <a:pPr>
              <a:buFontTx/>
              <a:buNone/>
            </a:pPr>
            <a:r>
              <a:rPr lang="ja-JP" altLang="en-US"/>
              <a:t>   戸籍行政と小学校の設置が念頭</a:t>
            </a:r>
          </a:p>
          <a:p>
            <a:r>
              <a:rPr lang="ja-JP" altLang="en-US"/>
              <a:t>市制町村制　</a:t>
            </a:r>
            <a:r>
              <a:rPr lang="en-US" altLang="ja-JP"/>
              <a:t>M21.4.25</a:t>
            </a:r>
            <a:r>
              <a:rPr lang="ja-JP" altLang="en-US"/>
              <a:t>　　市はおよそ２５０００人以上</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57200" y="404813"/>
            <a:ext cx="8229600" cy="6453187"/>
          </a:xfrm>
        </p:spPr>
        <p:txBody>
          <a:bodyPr/>
          <a:lstStyle/>
          <a:p>
            <a:pPr>
              <a:lnSpc>
                <a:spcPct val="90000"/>
              </a:lnSpc>
            </a:pPr>
            <a:r>
              <a:rPr lang="ja-JP" altLang="en-US" sz="2800"/>
              <a:t>戦後の市町村合併　</a:t>
            </a:r>
          </a:p>
          <a:p>
            <a:pPr>
              <a:lnSpc>
                <a:spcPct val="90000"/>
              </a:lnSpc>
              <a:buFontTx/>
              <a:buNone/>
            </a:pPr>
            <a:r>
              <a:rPr lang="ja-JP" altLang="en-US" sz="2800"/>
              <a:t>　シャープ勧告→地方行政委員会（８千人適正規模説（中学校の学区））</a:t>
            </a:r>
          </a:p>
          <a:p>
            <a:pPr>
              <a:lnSpc>
                <a:spcPct val="90000"/>
              </a:lnSpc>
              <a:buFontTx/>
              <a:buNone/>
            </a:pPr>
            <a:r>
              <a:rPr lang="ja-JP" altLang="en-US" sz="2800"/>
              <a:t>　昭和２８年町村合併促進法</a:t>
            </a:r>
          </a:p>
          <a:p>
            <a:pPr>
              <a:lnSpc>
                <a:spcPct val="90000"/>
              </a:lnSpc>
            </a:pPr>
            <a:r>
              <a:rPr lang="ja-JP" altLang="en-US" sz="2800"/>
              <a:t>医学部、ＴＶ局には２５万人から５０万人規模が前提</a:t>
            </a:r>
          </a:p>
          <a:p>
            <a:pPr>
              <a:lnSpc>
                <a:spcPct val="90000"/>
              </a:lnSpc>
            </a:pPr>
            <a:r>
              <a:rPr lang="ja-JP" altLang="en-US" sz="2800"/>
              <a:t>　一定の自治決定権を持つ地区人口７千人前後の自治組織が形成する上限３０万人都市が理想</a:t>
            </a:r>
          </a:p>
          <a:p>
            <a:pPr>
              <a:lnSpc>
                <a:spcPct val="90000"/>
              </a:lnSpc>
            </a:pPr>
            <a:r>
              <a:rPr lang="ja-JP" altLang="en-US" sz="2800"/>
              <a:t>フランス：　平均的な市町村の人口規模は１６００人</a:t>
            </a:r>
          </a:p>
          <a:p>
            <a:pPr>
              <a:lnSpc>
                <a:spcPct val="90000"/>
              </a:lnSpc>
            </a:pPr>
            <a:r>
              <a:rPr lang="ja-JP" altLang="en-US" sz="2800"/>
              <a:t>２６州１００県（人工的面積割り、８３年まで国の指名制）</a:t>
            </a:r>
          </a:p>
          <a:p>
            <a:pPr>
              <a:lnSpc>
                <a:spcPct val="90000"/>
              </a:lnSpc>
            </a:pPr>
            <a:r>
              <a:rPr lang="ja-JP" altLang="en-US" sz="2800"/>
              <a:t>３６５５１市町村（強力な基礎単位、合併困難）</a:t>
            </a:r>
          </a:p>
          <a:p>
            <a:pPr>
              <a:lnSpc>
                <a:spcPct val="90000"/>
              </a:lnSpc>
              <a:buFontTx/>
              <a:buNone/>
            </a:pPr>
            <a:r>
              <a:rPr lang="ja-JP" altLang="en-US" sz="2800"/>
              <a:t>　　市と町村の違いは、保健所設置の市について若干の受付事務があるくらいであり、町と村の差は法律上はない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ja-JP" altLang="en-US"/>
              <a:t>合併前状況</a:t>
            </a:r>
          </a:p>
        </p:txBody>
      </p:sp>
      <p:sp>
        <p:nvSpPr>
          <p:cNvPr id="8195" name="Rectangle 3"/>
          <p:cNvSpPr>
            <a:spLocks noChangeArrowheads="1"/>
          </p:cNvSpPr>
          <p:nvPr/>
        </p:nvSpPr>
        <p:spPr bwMode="auto">
          <a:xfrm>
            <a:off x="0" y="2681288"/>
            <a:ext cx="9144000" cy="0"/>
          </a:xfrm>
          <a:prstGeom prst="rect">
            <a:avLst/>
          </a:prstGeom>
          <a:noFill/>
          <a:ln w="9525">
            <a:noFill/>
            <a:miter lim="800000"/>
            <a:headEnd/>
            <a:tailEnd/>
          </a:ln>
          <a:effectLst/>
        </p:spPr>
        <p:txBody>
          <a:bodyPr wrap="none" anchor="ctr">
            <a:spAutoFit/>
          </a:bodyPr>
          <a:lstStyle/>
          <a:p>
            <a:endParaRPr lang="ja-JP" altLang="ja-JP"/>
          </a:p>
        </p:txBody>
      </p:sp>
      <p:graphicFrame>
        <p:nvGraphicFramePr>
          <p:cNvPr id="8196" name="Group 4"/>
          <p:cNvGraphicFramePr>
            <a:graphicFrameLocks noGrp="1"/>
          </p:cNvGraphicFramePr>
          <p:nvPr/>
        </p:nvGraphicFramePr>
        <p:xfrm>
          <a:off x="852488" y="2060575"/>
          <a:ext cx="6743700" cy="3997643"/>
        </p:xfrm>
        <a:graphic>
          <a:graphicData uri="http://schemas.openxmlformats.org/drawingml/2006/table">
            <a:tbl>
              <a:tblPr/>
              <a:tblGrid>
                <a:gridCol w="2247900"/>
                <a:gridCol w="2247900"/>
                <a:gridCol w="224790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市町村数</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平均人口</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日本</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３２５２</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３８６１３</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2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英国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４３１</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１３６１９０</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28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ドイツ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１４６２６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５６１０</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フランス</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３６５５１</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ゴシック" pitchFamily="49" charset="-128"/>
                          <a:cs typeface="Times New Roman" pitchFamily="18" charset="0"/>
                        </a:rPr>
                        <a:t>１６１０</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ln>
            <a:solidFill>
              <a:schemeClr val="tx1"/>
            </a:solidFill>
          </a:ln>
        </p:spPr>
        <p:txBody>
          <a:bodyPr/>
          <a:lstStyle/>
          <a:p>
            <a:r>
              <a:rPr lang="ja-JP" altLang="en-US" sz="4000"/>
              <a:t>歴史的には地方分権国家が「本流」</a:t>
            </a:r>
          </a:p>
        </p:txBody>
      </p:sp>
      <p:sp>
        <p:nvSpPr>
          <p:cNvPr id="10243" name="Rectangle 3"/>
          <p:cNvSpPr>
            <a:spLocks noGrp="1" noChangeArrowheads="1"/>
          </p:cNvSpPr>
          <p:nvPr>
            <p:ph type="body" idx="1"/>
          </p:nvPr>
        </p:nvSpPr>
        <p:spPr>
          <a:xfrm>
            <a:off x="250825" y="1600200"/>
            <a:ext cx="8713788" cy="4997450"/>
          </a:xfrm>
        </p:spPr>
        <p:txBody>
          <a:bodyPr/>
          <a:lstStyle/>
          <a:p>
            <a:pPr>
              <a:lnSpc>
                <a:spcPct val="90000"/>
              </a:lnSpc>
            </a:pPr>
            <a:r>
              <a:rPr lang="ja-JP" altLang="en-US" sz="2400" dirty="0"/>
              <a:t>現在の中央集権的な地方自治のしくみを改革して、地方に権限を委譲すべきだという地方分権論議が盛り上がっている。しかし、日本人は本当に地方分権的なシステムを望んでいるのだろうか。</a:t>
            </a:r>
          </a:p>
          <a:p>
            <a:pPr>
              <a:lnSpc>
                <a:spcPct val="90000"/>
              </a:lnSpc>
            </a:pPr>
            <a:r>
              <a:rPr lang="ja-JP" altLang="en-US" sz="2400" dirty="0"/>
              <a:t>もともと日本は徳川時代まで、地方分権の色彩が濃い国家だった。大和朝廷は</a:t>
            </a:r>
            <a:r>
              <a:rPr lang="en-US" altLang="ja-JP" sz="2400" dirty="0"/>
              <a:t>4</a:t>
            </a:r>
            <a:r>
              <a:rPr lang="ja-JP" altLang="en-US" sz="2400" dirty="0"/>
              <a:t>世紀に西日本を統一したが、近畿地方を除いてその支配は名前だけにすぎなかった。鎌倉幕府、室町幕府は、将軍はそれぞれの「国」の守護や守護大名の上に立つ存在ではあったが、大名の領地や領民を支配していたわけではない。江戸時代でも事情は基本的には変わらなかった。大名は参勤交代で自分の領地と江戸を往復することを求められたため、将軍の諸大名に対する支配は飛躍的に高まった。しかし将軍が各地の大名の領地や領民に及ぼすことができる影響力は限られていた。</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normAutofit fontScale="90000"/>
          </a:bodyPr>
          <a:lstStyle/>
          <a:p>
            <a:pPr algn="l"/>
            <a:r>
              <a:rPr lang="ja-JP" altLang="en-US" sz="4000"/>
              <a:t>「地租軽減、民力休養」</a:t>
            </a:r>
            <a:br>
              <a:rPr lang="ja-JP" altLang="en-US" sz="4000"/>
            </a:br>
            <a:r>
              <a:rPr lang="ja-JP" altLang="en-US" sz="3200"/>
              <a:t>　　　　　　～人々は小さな中央政府を求めた～</a:t>
            </a:r>
          </a:p>
        </p:txBody>
      </p:sp>
      <p:sp>
        <p:nvSpPr>
          <p:cNvPr id="11267" name="Rectangle 3"/>
          <p:cNvSpPr>
            <a:spLocks noGrp="1" noChangeArrowheads="1"/>
          </p:cNvSpPr>
          <p:nvPr>
            <p:ph type="body" idx="1"/>
          </p:nvPr>
        </p:nvSpPr>
        <p:spPr/>
        <p:txBody>
          <a:bodyPr/>
          <a:lstStyle/>
          <a:p>
            <a:pPr>
              <a:lnSpc>
                <a:spcPct val="80000"/>
              </a:lnSpc>
            </a:pPr>
            <a:r>
              <a:rPr lang="ja-JP" altLang="en-US" sz="2800"/>
              <a:t>明治維新後、明治政府は帝国主義と植民地主義が幅を利かせていた世界情勢に対応するために、国力を高める必要に迫られた。中央集権政府を作り、集めた税金を集約し、軍事力を高めようとしたのは当然の流れだった。</a:t>
            </a:r>
          </a:p>
          <a:p>
            <a:pPr>
              <a:lnSpc>
                <a:spcPct val="80000"/>
              </a:lnSpc>
            </a:pPr>
            <a:r>
              <a:rPr lang="ja-JP" altLang="en-US" sz="2800"/>
              <a:t>しかし、地方の有力者は自分たちの影響力を殺ぐような政策に反対した。これは地方の有力者に支援された政党が「地租軽減、民力休養」のスローガンを掲げたことからもうかがえる。</a:t>
            </a:r>
          </a:p>
          <a:p>
            <a:pPr>
              <a:lnSpc>
                <a:spcPct val="80000"/>
              </a:lnSpc>
            </a:pPr>
            <a:r>
              <a:rPr lang="ja-JP" altLang="en-US" sz="2800"/>
              <a:t>つまり明治政府は税率を上げ、税収を中央に集中させる中央集権的な大きな政府を作ろうとしたが、地方の人々はむしろ小さな中央政府を求めたのだ。</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ln>
            <a:solidFill>
              <a:schemeClr val="tx1"/>
            </a:solidFill>
          </a:ln>
        </p:spPr>
        <p:txBody>
          <a:bodyPr/>
          <a:lstStyle/>
          <a:p>
            <a:r>
              <a:rPr lang="ja-JP" altLang="en-US" sz="3600"/>
              <a:t>工業化による格差が求めた中央集権国家</a:t>
            </a:r>
            <a:endParaRPr lang="ja-JP" altLang="en-US" sz="4000"/>
          </a:p>
        </p:txBody>
      </p:sp>
      <p:sp>
        <p:nvSpPr>
          <p:cNvPr id="12291" name="Rectangle 3"/>
          <p:cNvSpPr>
            <a:spLocks noGrp="1" noChangeArrowheads="1"/>
          </p:cNvSpPr>
          <p:nvPr>
            <p:ph type="body" idx="1"/>
          </p:nvPr>
        </p:nvSpPr>
        <p:spPr/>
        <p:txBody>
          <a:bodyPr/>
          <a:lstStyle/>
          <a:p>
            <a:r>
              <a:rPr lang="ja-JP" altLang="en-US" sz="2800"/>
              <a:t>しかし、地方のこの態度は</a:t>
            </a:r>
            <a:r>
              <a:rPr lang="en-US" altLang="ja-JP" sz="2800"/>
              <a:t>1870</a:t>
            </a:r>
            <a:r>
              <a:rPr lang="ja-JP" altLang="en-US" sz="2800"/>
              <a:t>年代末になると変化し中央集権型システムを求めるようになった。その背景には急速な工業化がある。急速な工業化によって、ある地域は工業化に成功したが、他の地域は成功しないという経済発展のギャップが生じたからである。農業の富は土地の広さに応じて決まってくるので、気候や土地の有利不利はあるにしても、基本的には全国に公平に創造される。しかし、工業の富は土地の広さには関係ないので、地域によって不公平が生じ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0" y="1412875"/>
            <a:ext cx="8964613" cy="5445125"/>
          </a:xfrm>
        </p:spPr>
        <p:txBody>
          <a:bodyPr/>
          <a:lstStyle/>
          <a:p>
            <a:pPr>
              <a:lnSpc>
                <a:spcPct val="90000"/>
              </a:lnSpc>
            </a:pPr>
            <a:r>
              <a:rPr lang="ja-JP" altLang="en-US" sz="2400"/>
              <a:t>地方の人々は明治初期には小さな中央政府と地方分権を求めていた。しかし次第に、工業化によって創造された富を再分配する能力のある中央政府を求めるようになった。再配分のめには中央政府は複雑な再分配システムを持ち、これに伴って大きくならなければならない。日本ではそのようなシステムは作られなかった。</a:t>
            </a:r>
          </a:p>
          <a:p>
            <a:pPr>
              <a:lnSpc>
                <a:spcPct val="90000"/>
              </a:lnSpc>
            </a:pPr>
            <a:r>
              <a:rPr lang="ja-JP" altLang="en-US" sz="2400"/>
              <a:t>だが、</a:t>
            </a:r>
            <a:r>
              <a:rPr lang="en-US" altLang="ja-JP" sz="2400"/>
              <a:t>1930</a:t>
            </a:r>
            <a:r>
              <a:rPr lang="ja-JP" altLang="en-US" sz="2400"/>
              <a:t>年代の昭和恐慌と満州事変から第２次世界大戦につながる戦争経済がこのようなシステムを構築するきっかけとなった。</a:t>
            </a:r>
          </a:p>
          <a:p>
            <a:pPr>
              <a:lnSpc>
                <a:spcPct val="90000"/>
              </a:lnSpc>
            </a:pPr>
            <a:r>
              <a:rPr lang="ja-JP" altLang="en-US" sz="2400"/>
              <a:t>まず、政府は昭和恐慌に痛めつけられた地方を援助するために</a:t>
            </a:r>
            <a:r>
              <a:rPr lang="ja-JP" altLang="en-US" sz="2400" b="1">
                <a:solidFill>
                  <a:srgbClr val="FF0000"/>
                </a:solidFill>
              </a:rPr>
              <a:t>再分配システムを導入</a:t>
            </a:r>
            <a:r>
              <a:rPr lang="ja-JP" altLang="en-US" sz="2400"/>
              <a:t>した。次に人々を戦争に動員するために、豊かな地域の富を貧しい地域に分配するようになる。兵士の供給源となる地域への配慮として、この再分配政策は当然と考えられた。</a:t>
            </a:r>
          </a:p>
          <a:p>
            <a:pPr>
              <a:lnSpc>
                <a:spcPct val="90000"/>
              </a:lnSpc>
            </a:pPr>
            <a:r>
              <a:rPr lang="ja-JP" altLang="en-US" sz="2400"/>
              <a:t>表</a:t>
            </a:r>
            <a:r>
              <a:rPr lang="en-US" altLang="ja-JP" sz="2400"/>
              <a:t>(</a:t>
            </a:r>
            <a:r>
              <a:rPr lang="ja-JP" altLang="en-US" sz="2400"/>
              <a:t>略</a:t>
            </a:r>
            <a:r>
              <a:rPr lang="en-US" altLang="ja-JP" sz="2400"/>
              <a:t>)</a:t>
            </a:r>
            <a:r>
              <a:rPr lang="ja-JP" altLang="en-US" sz="2400"/>
              <a:t>は、国と地方の歳出のうち何パーセントが地方への補助金となっているかを示したものである。この比率は、</a:t>
            </a:r>
            <a:r>
              <a:rPr lang="en-US" altLang="ja-JP" sz="2400"/>
              <a:t>1930</a:t>
            </a:r>
            <a:r>
              <a:rPr lang="ja-JP" altLang="en-US" sz="2400"/>
              <a:t>年以前には</a:t>
            </a:r>
            <a:r>
              <a:rPr lang="en-US" altLang="ja-JP" sz="2400"/>
              <a:t>3</a:t>
            </a:r>
            <a:r>
              <a:rPr lang="ja-JP" altLang="en-US" sz="2400"/>
              <a:t>％以下にすぎなかった。しかし、</a:t>
            </a:r>
            <a:r>
              <a:rPr lang="en-US" altLang="ja-JP" sz="2400"/>
              <a:t>1930</a:t>
            </a:r>
            <a:r>
              <a:rPr lang="ja-JP" altLang="en-US" sz="2400"/>
              <a:t>年には</a:t>
            </a:r>
            <a:r>
              <a:rPr lang="en-US" altLang="ja-JP" sz="2400"/>
              <a:t>5</a:t>
            </a:r>
            <a:r>
              <a:rPr lang="ja-JP" altLang="en-US" sz="2400"/>
              <a:t>％となり、</a:t>
            </a:r>
            <a:r>
              <a:rPr lang="en-US" altLang="ja-JP" sz="2400"/>
              <a:t>1940</a:t>
            </a:r>
            <a:r>
              <a:rPr lang="ja-JP" altLang="en-US" sz="2400"/>
              <a:t>年には</a:t>
            </a:r>
            <a:r>
              <a:rPr lang="en-US" altLang="ja-JP" sz="2400"/>
              <a:t>10</a:t>
            </a:r>
            <a:r>
              <a:rPr lang="ja-JP" altLang="en-US" sz="2400"/>
              <a:t>％にまで高まる。</a:t>
            </a:r>
          </a:p>
        </p:txBody>
      </p:sp>
      <p:sp>
        <p:nvSpPr>
          <p:cNvPr id="13315" name="Rectangle 3"/>
          <p:cNvSpPr>
            <a:spLocks noGrp="1" noChangeArrowheads="1"/>
          </p:cNvSpPr>
          <p:nvPr>
            <p:ph type="title"/>
          </p:nvPr>
        </p:nvSpPr>
        <p:spPr>
          <a:xfrm>
            <a:off x="815975" y="125413"/>
            <a:ext cx="7643813" cy="1143000"/>
          </a:xfrm>
          <a:noFill/>
          <a:ln>
            <a:solidFill>
              <a:schemeClr val="tx1"/>
            </a:solidFill>
          </a:ln>
        </p:spPr>
        <p:txBody>
          <a:bodyPr>
            <a:normAutofit fontScale="90000"/>
          </a:bodyPr>
          <a:lstStyle/>
          <a:p>
            <a:pPr algn="l"/>
            <a:r>
              <a:rPr lang="ja-JP" altLang="en-US" sz="4000"/>
              <a:t>昭和恐慌・戦争経済</a:t>
            </a:r>
            <a:br>
              <a:rPr lang="ja-JP" altLang="en-US" sz="4000"/>
            </a:br>
            <a:r>
              <a:rPr lang="ja-JP" altLang="en-US" sz="3200"/>
              <a:t>　　　　　　　　　　～</a:t>
            </a:r>
            <a:r>
              <a:rPr lang="ja-JP" altLang="en-US" sz="3200" b="1">
                <a:solidFill>
                  <a:schemeClr val="tx1"/>
                </a:solidFill>
              </a:rPr>
              <a:t>再分配システムを導入～</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15888"/>
            <a:ext cx="8229600" cy="777875"/>
          </a:xfrm>
          <a:ln>
            <a:solidFill>
              <a:schemeClr val="tx1"/>
            </a:solidFill>
          </a:ln>
        </p:spPr>
        <p:txBody>
          <a:bodyPr/>
          <a:lstStyle/>
          <a:p>
            <a:r>
              <a:rPr lang="ja-JP" altLang="en-US" sz="2800"/>
              <a:t>シャウプ博士が生み出した地方交付税交付金</a:t>
            </a:r>
          </a:p>
        </p:txBody>
      </p:sp>
      <p:sp>
        <p:nvSpPr>
          <p:cNvPr id="14339" name="Rectangle 3"/>
          <p:cNvSpPr>
            <a:spLocks noGrp="1" noChangeArrowheads="1"/>
          </p:cNvSpPr>
          <p:nvPr>
            <p:ph type="body" idx="1"/>
          </p:nvPr>
        </p:nvSpPr>
        <p:spPr>
          <a:xfrm>
            <a:off x="0" y="1052513"/>
            <a:ext cx="9144000" cy="6480175"/>
          </a:xfrm>
        </p:spPr>
        <p:txBody>
          <a:bodyPr/>
          <a:lstStyle/>
          <a:p>
            <a:pPr>
              <a:lnSpc>
                <a:spcPct val="90000"/>
              </a:lnSpc>
            </a:pPr>
            <a:r>
              <a:rPr lang="ja-JP" altLang="en-US" sz="2400"/>
              <a:t>地方への還流比率が劇的に高まったのは</a:t>
            </a:r>
            <a:r>
              <a:rPr lang="en-US" altLang="ja-JP" sz="2400"/>
              <a:t>1950</a:t>
            </a:r>
            <a:r>
              <a:rPr lang="ja-JP" altLang="en-US" sz="2400"/>
              <a:t>年。これには進駐軍の税制アドバイザーコロンビア大学教授カール・シャウプ博士の勧告が大きく影響。「中央政府は貧しい地域の人々の生活水準を向上させなければならない」と考えていた。</a:t>
            </a:r>
          </a:p>
          <a:p>
            <a:pPr>
              <a:lnSpc>
                <a:spcPct val="90000"/>
              </a:lnSpc>
            </a:pPr>
            <a:r>
              <a:rPr lang="ja-JP" altLang="en-US" sz="2400"/>
              <a:t>例えば教育である。彼は教育は全国平等で、どんな貧しい地域においても、等しいレベルの教育が与えられなければならないと考えていた。こうした考え方に基づいて、彼は中央政府から地方政府にお金が流れる、巨大な再分配システムを作った。地方交付税交付金がそれである。この結果、中央から地方への補助金が国と地方の歳出に占める比率は、</a:t>
            </a:r>
            <a:r>
              <a:rPr lang="en-US" altLang="ja-JP" sz="2400"/>
              <a:t>1950</a:t>
            </a:r>
            <a:r>
              <a:rPr lang="ja-JP" altLang="en-US" sz="2400"/>
              <a:t>年に</a:t>
            </a:r>
            <a:r>
              <a:rPr lang="en-US" altLang="ja-JP" sz="2400"/>
              <a:t>24</a:t>
            </a:r>
            <a:r>
              <a:rPr lang="ja-JP" altLang="en-US" sz="2400"/>
              <a:t>％に跳ね上がった。この比率はその後も</a:t>
            </a:r>
            <a:r>
              <a:rPr lang="en-US" altLang="ja-JP" sz="2400"/>
              <a:t>20</a:t>
            </a:r>
            <a:r>
              <a:rPr lang="ja-JP" altLang="en-US" sz="2400"/>
              <a:t>％以上で現在に至っている。</a:t>
            </a:r>
          </a:p>
          <a:p>
            <a:pPr>
              <a:lnSpc>
                <a:spcPct val="90000"/>
              </a:lnSpc>
            </a:pPr>
            <a:r>
              <a:rPr lang="ja-JP" altLang="en-US" sz="2400"/>
              <a:t>日本人は、この再分配システムを心から歓迎した。これによって地域間格差はかつてほどではなくなったからだ。日本国憲法について、「米国が日本に押し付けたものだ」と主張する日本人はいる。しかし、この再分配システムが「米国から押し付けられたものだから改革すべきだ」と言う日本人はいな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rgbClr val="FFFF00"/>
          </a:solidFill>
        </p:spPr>
        <p:txBody>
          <a:bodyPr/>
          <a:lstStyle/>
          <a:p>
            <a:r>
              <a:rPr kumimoji="1" lang="ja-JP" altLang="en-US" dirty="0" smtClean="0"/>
              <a:t>一日交通圏の拡大</a:t>
            </a:r>
            <a:r>
              <a:rPr kumimoji="1" lang="en-US" altLang="ja-JP" dirty="0" smtClean="0"/>
              <a:t/>
            </a:r>
            <a:br>
              <a:rPr kumimoji="1" lang="en-US" altLang="ja-JP" dirty="0" smtClean="0"/>
            </a:br>
            <a:r>
              <a:rPr kumimoji="1" lang="ja-JP" altLang="en-US" dirty="0" smtClean="0"/>
              <a:t>（</a:t>
            </a:r>
            <a:r>
              <a:rPr lang="ja-JP" altLang="en-US" dirty="0" smtClean="0"/>
              <a:t>東京を中心として）</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ln>
            <a:solidFill>
              <a:schemeClr val="tx1"/>
            </a:solidFill>
          </a:ln>
        </p:spPr>
        <p:txBody>
          <a:bodyPr/>
          <a:lstStyle/>
          <a:p>
            <a:r>
              <a:rPr lang="ja-JP" altLang="en-US"/>
              <a:t>非効率な支出</a:t>
            </a:r>
          </a:p>
        </p:txBody>
      </p:sp>
      <p:sp>
        <p:nvSpPr>
          <p:cNvPr id="15363" name="Rectangle 3"/>
          <p:cNvSpPr>
            <a:spLocks noGrp="1" noChangeArrowheads="1"/>
          </p:cNvSpPr>
          <p:nvPr>
            <p:ph type="body" idx="1"/>
          </p:nvPr>
        </p:nvSpPr>
        <p:spPr/>
        <p:txBody>
          <a:bodyPr/>
          <a:lstStyle/>
          <a:p>
            <a:pPr>
              <a:lnSpc>
                <a:spcPct val="90000"/>
              </a:lnSpc>
            </a:pPr>
            <a:r>
              <a:rPr lang="ja-JP" altLang="en-US" sz="2400"/>
              <a:t>だが地方政府がその選挙民に支出に見合う課税をせず、かつ、その支出を効率的に行うことが可能だろうか。私たちは、地方政府がその予算を「企業が進出しない工業団地」「テナントの入らない商業施設」「船が入港せず巨大な釣堀となっている港」「飛行機の飛ばない空港」「車の走らない道路」など、非効率的な事業につぎ込んでいることを知っている。もちろん、これには非効率な支出を</a:t>
            </a:r>
            <a:r>
              <a:rPr lang="en-US" altLang="ja-JP" sz="2400"/>
              <a:t>"</a:t>
            </a:r>
            <a:r>
              <a:rPr lang="ja-JP" altLang="en-US" sz="2400"/>
              <a:t>誘導する</a:t>
            </a:r>
            <a:r>
              <a:rPr lang="en-US" altLang="ja-JP" sz="2400"/>
              <a:t>"</a:t>
            </a:r>
            <a:r>
              <a:rPr lang="ja-JP" altLang="en-US" sz="2400"/>
              <a:t>中央政府の責任もある。しかし、地方がこれらの支出を、国からの補助ではなく、自らの選挙民からの税収でまかなっていたらどうなっただろうか。地方は中央政府の</a:t>
            </a:r>
            <a:r>
              <a:rPr lang="en-US" altLang="ja-JP" sz="2400"/>
              <a:t>"</a:t>
            </a:r>
            <a:r>
              <a:rPr lang="ja-JP" altLang="en-US" sz="2400"/>
              <a:t>誘導</a:t>
            </a:r>
            <a:r>
              <a:rPr lang="en-US" altLang="ja-JP" sz="2400"/>
              <a:t>"</a:t>
            </a:r>
            <a:r>
              <a:rPr lang="ja-JP" altLang="en-US" sz="2400"/>
              <a:t>を断固拒否していただろう。</a:t>
            </a:r>
          </a:p>
          <a:p>
            <a:pPr>
              <a:lnSpc>
                <a:spcPct val="90000"/>
              </a:lnSpc>
            </a:pPr>
            <a:r>
              <a:rPr lang="ja-JP" altLang="en-US" sz="2400"/>
              <a:t>シャウプ博士の理想主義は残念ながら、博士の理想主義は戦後の日本においてはうまく機能しなかった</a:t>
            </a:r>
          </a:p>
          <a:p>
            <a:pPr>
              <a:lnSpc>
                <a:spcPct val="90000"/>
              </a:lnSpc>
            </a:pPr>
            <a:endParaRPr lang="en-US" altLang="ja-JP" sz="2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シャープ勧告と税制</a:t>
            </a:r>
            <a:endParaRPr lang="ja-JP" altLang="en-US" dirty="0"/>
          </a:p>
        </p:txBody>
      </p:sp>
      <p:sp>
        <p:nvSpPr>
          <p:cNvPr id="218115" name="コンテンツ プレースホルダ 2"/>
          <p:cNvSpPr>
            <a:spLocks noGrp="1"/>
          </p:cNvSpPr>
          <p:nvPr>
            <p:ph idx="1"/>
          </p:nvPr>
        </p:nvSpPr>
        <p:spPr/>
        <p:txBody>
          <a:bodyPr/>
          <a:lstStyle/>
          <a:p>
            <a:r>
              <a:rPr lang="ja-JP" altLang="en-US" smtClean="0"/>
              <a:t>地域格差是正は兵士供給地域への配慮からスタート</a:t>
            </a:r>
            <a:endParaRPr lang="en-US" altLang="ja-JP" smtClean="0"/>
          </a:p>
          <a:p>
            <a:r>
              <a:rPr lang="en-US" altLang="ja-JP" smtClean="0"/>
              <a:t>1950</a:t>
            </a:r>
            <a:r>
              <a:rPr lang="ja-JP" altLang="en-US" smtClean="0"/>
              <a:t>年シャープ勧告「中央政府は貧しい地域の人々の生活水準を向上させなければならない」と考えられて、地方交付税交付金制度ができる</a:t>
            </a:r>
            <a:endParaRPr lang="en-US" altLang="ja-JP" smtClean="0"/>
          </a:p>
          <a:p>
            <a:r>
              <a:rPr lang="ja-JP" altLang="en-US" smtClean="0"/>
              <a:t>税制改革は、工場育成と工業誘致を促進する要因となる</a:t>
            </a:r>
            <a:endParaRPr lang="en-US" altLang="ja-JP" smtClean="0"/>
          </a:p>
          <a:p>
            <a:endParaRPr lang="ja-JP" altLang="en-US" smtClean="0"/>
          </a:p>
          <a:p>
            <a:endParaRPr lang="ja-JP"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solidFill>
            <a:srgbClr val="FFFF00"/>
          </a:solidFill>
          <a:ln>
            <a:solidFill>
              <a:schemeClr val="tx1"/>
            </a:solidFill>
          </a:ln>
        </p:spPr>
        <p:txBody>
          <a:bodyPr/>
          <a:lstStyle/>
          <a:p>
            <a:r>
              <a:rPr lang="ja-JP" altLang="en-US" sz="4000" dirty="0"/>
              <a:t>「地方分権のための地方財政改革」　　</a:t>
            </a:r>
            <a:br>
              <a:rPr lang="ja-JP" altLang="en-US" sz="4000" dirty="0"/>
            </a:br>
            <a:r>
              <a:rPr lang="ja-JP" altLang="en-US" sz="4000" dirty="0"/>
              <a:t>吉田和男　　有斐閣選書</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solidFill>
              <a:schemeClr val="tx1"/>
            </a:solidFill>
          </a:ln>
        </p:spPr>
        <p:txBody>
          <a:bodyPr/>
          <a:lstStyle/>
          <a:p>
            <a:r>
              <a:rPr lang="ja-JP" altLang="en-US"/>
              <a:t>税制の歴史</a:t>
            </a:r>
          </a:p>
        </p:txBody>
      </p:sp>
      <p:sp>
        <p:nvSpPr>
          <p:cNvPr id="22531" name="Rectangle 3"/>
          <p:cNvSpPr>
            <a:spLocks noGrp="1" noChangeArrowheads="1"/>
          </p:cNvSpPr>
          <p:nvPr>
            <p:ph type="body" idx="1"/>
          </p:nvPr>
        </p:nvSpPr>
        <p:spPr/>
        <p:txBody>
          <a:bodyPr/>
          <a:lstStyle/>
          <a:p>
            <a:r>
              <a:rPr lang="ja-JP" altLang="en-US" dirty="0"/>
              <a:t>・本格的な所得税は昭和１５年（満州事変から戦時体制に移行）、それまでは地租、酒、タバコを中心とした間接税、</a:t>
            </a:r>
            <a:r>
              <a:rPr lang="ja-JP" altLang="en-US" dirty="0">
                <a:solidFill>
                  <a:srgbClr val="FF0000"/>
                </a:solidFill>
              </a:rPr>
              <a:t>中央が地方を収奪することはなかった。</a:t>
            </a:r>
          </a:p>
          <a:p>
            <a:r>
              <a:rPr lang="ja-JP" altLang="en-US" dirty="0"/>
              <a:t>戦後、貯蓄は東京の金融機関に集められ、産業基盤を支えるインフラ整備に中心的に使われた。</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a:solidFill>
              <a:schemeClr val="tx1"/>
            </a:solidFill>
          </a:ln>
        </p:spPr>
        <p:txBody>
          <a:bodyPr/>
          <a:lstStyle/>
          <a:p>
            <a:r>
              <a:rPr lang="ja-JP" altLang="en-US"/>
              <a:t>補助金の活用</a:t>
            </a:r>
          </a:p>
        </p:txBody>
      </p:sp>
      <p:sp>
        <p:nvSpPr>
          <p:cNvPr id="23555" name="Rectangle 3"/>
          <p:cNvSpPr>
            <a:spLocks noGrp="1" noChangeArrowheads="1"/>
          </p:cNvSpPr>
          <p:nvPr>
            <p:ph type="body" idx="1"/>
          </p:nvPr>
        </p:nvSpPr>
        <p:spPr/>
        <p:txBody>
          <a:bodyPr/>
          <a:lstStyle/>
          <a:p>
            <a:r>
              <a:rPr lang="ja-JP" altLang="en-US" dirty="0">
                <a:solidFill>
                  <a:srgbClr val="FF0000"/>
                </a:solidFill>
              </a:rPr>
              <a:t>明治政府の地方自治は市町村自治</a:t>
            </a:r>
            <a:r>
              <a:rPr lang="ja-JP" altLang="en-US" dirty="0"/>
              <a:t>であり、</a:t>
            </a:r>
            <a:r>
              <a:rPr lang="ja-JP" altLang="en-US" dirty="0">
                <a:solidFill>
                  <a:srgbClr val="FF0000"/>
                </a:solidFill>
              </a:rPr>
              <a:t>都道府県は内務省の出先機関</a:t>
            </a:r>
          </a:p>
          <a:p>
            <a:r>
              <a:rPr lang="ja-JP" altLang="en-US" dirty="0"/>
              <a:t>戦後、中央政府は自らの仕事の実施機関を失い、地方公共団体も行政を行うにも財源が調達できなかった。</a:t>
            </a:r>
          </a:p>
          <a:p>
            <a:r>
              <a:rPr lang="ja-JP" altLang="en-US" dirty="0"/>
              <a:t>結局戦前と同じ機能を果たすための制度、</a:t>
            </a:r>
            <a:r>
              <a:rPr lang="ja-JP" altLang="en-US" dirty="0">
                <a:solidFill>
                  <a:srgbClr val="FF0000"/>
                </a:solidFill>
              </a:rPr>
              <a:t>補助金の活用</a:t>
            </a:r>
            <a:r>
              <a:rPr lang="ja-JP" altLang="en-US" dirty="0"/>
              <a:t>である。</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solidFill>
              <a:schemeClr val="tx1"/>
            </a:solidFill>
          </a:ln>
        </p:spPr>
        <p:txBody>
          <a:bodyPr/>
          <a:lstStyle/>
          <a:p>
            <a:r>
              <a:rPr lang="ja-JP" altLang="en-US"/>
              <a:t>自治体の対応</a:t>
            </a:r>
          </a:p>
        </p:txBody>
      </p:sp>
      <p:sp>
        <p:nvSpPr>
          <p:cNvPr id="24579" name="Rectangle 3"/>
          <p:cNvSpPr>
            <a:spLocks noGrp="1" noChangeArrowheads="1"/>
          </p:cNvSpPr>
          <p:nvPr>
            <p:ph type="body" idx="1"/>
          </p:nvPr>
        </p:nvSpPr>
        <p:spPr/>
        <p:txBody>
          <a:bodyPr/>
          <a:lstStyle/>
          <a:p>
            <a:pPr>
              <a:lnSpc>
                <a:spcPct val="80000"/>
              </a:lnSpc>
            </a:pPr>
            <a:r>
              <a:rPr lang="ja-JP" altLang="en-US" sz="2800"/>
              <a:t>首長からすれば、住民説得、課税強化よりも、補助金や交付税をもらってくるほうが楽で効率的。</a:t>
            </a:r>
          </a:p>
          <a:p>
            <a:pPr>
              <a:lnSpc>
                <a:spcPct val="80000"/>
              </a:lnSpc>
            </a:pPr>
            <a:r>
              <a:rPr lang="ja-JP" altLang="en-US" sz="2800"/>
              <a:t>地方公共団体職員は、使途非限定の交付税より限定の補助金を望む。</a:t>
            </a:r>
          </a:p>
          <a:p>
            <a:pPr>
              <a:lnSpc>
                <a:spcPct val="80000"/>
              </a:lnSpc>
            </a:pPr>
            <a:r>
              <a:rPr lang="ja-JP" altLang="en-US" sz="2800"/>
              <a:t>交付税の算定基準に補助金の裏負担が含まれるため、財政力の弱い自治体ほど自己負担が少なくなる。</a:t>
            </a:r>
          </a:p>
          <a:p>
            <a:pPr>
              <a:lnSpc>
                <a:spcPct val="80000"/>
              </a:lnSpc>
            </a:pPr>
            <a:r>
              <a:rPr lang="ja-JP" altLang="en-US" sz="2800"/>
              <a:t>地方単独事業は、地方債の起債を認めると、その元利払いの相当部分を交付税で面倒見るので、地方はほとんど負担無しに公共施設を手に入れることになっていた。</a:t>
            </a:r>
          </a:p>
          <a:p>
            <a:pPr>
              <a:lnSpc>
                <a:spcPct val="80000"/>
              </a:lnSpc>
            </a:pPr>
            <a:endParaRPr lang="en-US" altLang="ja-JP"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4624"/>
            <a:ext cx="8229600" cy="936104"/>
          </a:xfrm>
          <a:noFill/>
          <a:ln w="28575">
            <a:solidFill>
              <a:schemeClr val="tx1"/>
            </a:solidFill>
          </a:ln>
        </p:spPr>
        <p:txBody>
          <a:bodyPr/>
          <a:lstStyle/>
          <a:p>
            <a:r>
              <a:rPr lang="ja-JP" altLang="en-US"/>
              <a:t>地方交付税制度の変質</a:t>
            </a:r>
          </a:p>
        </p:txBody>
      </p:sp>
      <p:sp>
        <p:nvSpPr>
          <p:cNvPr id="25603" name="Rectangle 3"/>
          <p:cNvSpPr>
            <a:spLocks noGrp="1" noChangeArrowheads="1"/>
          </p:cNvSpPr>
          <p:nvPr>
            <p:ph type="body" idx="1"/>
          </p:nvPr>
        </p:nvSpPr>
        <p:spPr>
          <a:xfrm>
            <a:off x="457200" y="1052736"/>
            <a:ext cx="8229600" cy="5904656"/>
          </a:xfrm>
        </p:spPr>
        <p:txBody>
          <a:bodyPr>
            <a:normAutofit fontScale="92500" lnSpcReduction="20000"/>
          </a:bodyPr>
          <a:lstStyle/>
          <a:p>
            <a:pPr>
              <a:lnSpc>
                <a:spcPct val="80000"/>
              </a:lnSpc>
            </a:pPr>
            <a:r>
              <a:rPr lang="ja-JP" altLang="en-US" sz="3500" dirty="0"/>
              <a:t>不足額があるときは特別会計が借入を行い、交付する。この借入は将来の交付税の収入によって</a:t>
            </a:r>
            <a:r>
              <a:rPr lang="ja-JP" altLang="en-US" sz="3500" dirty="0" smtClean="0"/>
              <a:t>返済。</a:t>
            </a:r>
            <a:r>
              <a:rPr lang="ja-JP" altLang="en-US" sz="3500" dirty="0"/>
              <a:t>国と地方が折半で元利払いが行われるが、地方の分も交付税の中で行われるために、地方公共団体が増税して返済するわけではない。</a:t>
            </a:r>
          </a:p>
          <a:p>
            <a:pPr>
              <a:lnSpc>
                <a:spcPct val="80000"/>
              </a:lnSpc>
            </a:pPr>
            <a:r>
              <a:rPr lang="ja-JP" altLang="en-US" sz="3500" dirty="0"/>
              <a:t>高度経済成長の結果、地方交付税が余ると、ナショナルミニマムの実現でスタートした交付税は、基準財政需要の計算の対象となる項目を増やして対応。</a:t>
            </a:r>
          </a:p>
          <a:p>
            <a:pPr>
              <a:lnSpc>
                <a:spcPct val="80000"/>
              </a:lnSpc>
            </a:pPr>
            <a:r>
              <a:rPr lang="ja-JP" altLang="en-US" sz="3500" dirty="0"/>
              <a:t>バブル期には、交付金制度に異変が発生、巨額の余剰金（</a:t>
            </a:r>
            <a:r>
              <a:rPr lang="en-US" altLang="ja-JP" sz="3500" dirty="0"/>
              <a:t>H</a:t>
            </a:r>
            <a:r>
              <a:rPr lang="ja-JP" altLang="en-US" sz="3500" dirty="0"/>
              <a:t>元２．３兆、</a:t>
            </a:r>
            <a:r>
              <a:rPr lang="en-US" altLang="ja-JP" sz="3500" dirty="0"/>
              <a:t>H</a:t>
            </a:r>
            <a:r>
              <a:rPr lang="ja-JP" altLang="en-US" sz="3500" dirty="0"/>
              <a:t>２は３．５兆、</a:t>
            </a:r>
            <a:r>
              <a:rPr lang="en-US" altLang="ja-JP" sz="3500" dirty="0"/>
              <a:t>H</a:t>
            </a:r>
            <a:r>
              <a:rPr lang="ja-JP" altLang="en-US" sz="3500" dirty="0"/>
              <a:t>３は、３．７兆、</a:t>
            </a:r>
            <a:r>
              <a:rPr lang="en-US" altLang="ja-JP" sz="3500" dirty="0"/>
              <a:t>H</a:t>
            </a:r>
            <a:r>
              <a:rPr lang="ja-JP" altLang="en-US" sz="3500" dirty="0"/>
              <a:t>４は２．４兆円）</a:t>
            </a:r>
          </a:p>
          <a:p>
            <a:pPr>
              <a:lnSpc>
                <a:spcPct val="80000"/>
              </a:lnSpc>
            </a:pPr>
            <a:r>
              <a:rPr lang="ja-JP" altLang="en-US" sz="3500" dirty="0"/>
              <a:t>地方財政が貧しかった時代には大きな役割を果たした交付税も税収が拡大すると逆に地方財政を拡大させるのもとなった。バブル期には、地方単独事業のための地方債の元利払いを交付金で措置することとなった</a:t>
            </a:r>
            <a:r>
              <a:rPr lang="ja-JP" altLang="en-US" sz="3500" dirty="0" smtClean="0"/>
              <a:t>。</a:t>
            </a:r>
            <a:endParaRPr lang="en-US" altLang="ja-JP"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778098"/>
          </a:xfrm>
          <a:noFill/>
          <a:ln>
            <a:solidFill>
              <a:schemeClr val="tx1"/>
            </a:solidFill>
          </a:ln>
        </p:spPr>
        <p:txBody>
          <a:bodyPr/>
          <a:lstStyle/>
          <a:p>
            <a:r>
              <a:rPr lang="ja-JP" altLang="en-US"/>
              <a:t>歳出拡大のメカニズム</a:t>
            </a:r>
          </a:p>
        </p:txBody>
      </p:sp>
      <p:sp>
        <p:nvSpPr>
          <p:cNvPr id="26627" name="Rectangle 3"/>
          <p:cNvSpPr>
            <a:spLocks noGrp="1" noChangeArrowheads="1"/>
          </p:cNvSpPr>
          <p:nvPr>
            <p:ph type="body" idx="1"/>
          </p:nvPr>
        </p:nvSpPr>
        <p:spPr>
          <a:xfrm>
            <a:off x="179512" y="1268760"/>
            <a:ext cx="8784976" cy="5589240"/>
          </a:xfrm>
        </p:spPr>
        <p:txBody>
          <a:bodyPr>
            <a:noAutofit/>
          </a:bodyPr>
          <a:lstStyle/>
          <a:p>
            <a:pPr>
              <a:lnSpc>
                <a:spcPct val="80000"/>
              </a:lnSpc>
            </a:pPr>
            <a:r>
              <a:rPr lang="ja-JP" altLang="en-US" dirty="0"/>
              <a:t>地方交付税は、原理的に余ることが予定。あくまで経過措置。いずれは消滅する制度。存在するにしてもごく限られた地域（離島、山間部）</a:t>
            </a:r>
          </a:p>
          <a:p>
            <a:pPr>
              <a:lnSpc>
                <a:spcPct val="80000"/>
              </a:lnSpc>
            </a:pPr>
            <a:r>
              <a:rPr lang="ja-JP" altLang="en-US" dirty="0">
                <a:solidFill>
                  <a:srgbClr val="FF0000"/>
                </a:solidFill>
              </a:rPr>
              <a:t>現実には基準財政需要額（ナショナルミニマム）を収入額と同じテンポで拡大させた</a:t>
            </a:r>
          </a:p>
          <a:p>
            <a:pPr>
              <a:lnSpc>
                <a:spcPct val="80000"/>
              </a:lnSpc>
            </a:pPr>
            <a:r>
              <a:rPr lang="ja-JP" altLang="en-US" dirty="0"/>
              <a:t>地方公共団体行政は、国が支援してまでどうしても維持しなければならない分野に限定されていない。直接個人の生活に影響分野が大きく、いくら多くても多すぎることはないような分野もある。住民の税負担との比較考慮で選択されるべき分野が多い。</a:t>
            </a:r>
          </a:p>
          <a:p>
            <a:pPr>
              <a:lnSpc>
                <a:spcPct val="80000"/>
              </a:lnSpc>
            </a:pPr>
            <a:r>
              <a:rPr lang="ja-JP" altLang="en-US" dirty="0"/>
              <a:t>目標とした水準を達せした後も歳出を拡大することは国民に過剰な負担を強いることになる。</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88640"/>
            <a:ext cx="8229600" cy="1152128"/>
          </a:xfrm>
          <a:noFill/>
          <a:ln>
            <a:solidFill>
              <a:schemeClr val="tx1"/>
            </a:solidFill>
          </a:ln>
        </p:spPr>
        <p:txBody>
          <a:bodyPr/>
          <a:lstStyle/>
          <a:p>
            <a:r>
              <a:rPr lang="ja-JP" altLang="en-US" dirty="0"/>
              <a:t>市町村合併</a:t>
            </a:r>
          </a:p>
        </p:txBody>
      </p:sp>
      <p:sp>
        <p:nvSpPr>
          <p:cNvPr id="27651" name="Rectangle 3"/>
          <p:cNvSpPr>
            <a:spLocks noGrp="1" noChangeArrowheads="1"/>
          </p:cNvSpPr>
          <p:nvPr>
            <p:ph type="body" idx="1"/>
          </p:nvPr>
        </p:nvSpPr>
        <p:spPr>
          <a:xfrm>
            <a:off x="179512" y="1412776"/>
            <a:ext cx="8676456" cy="5328591"/>
          </a:xfrm>
        </p:spPr>
        <p:txBody>
          <a:bodyPr>
            <a:noAutofit/>
          </a:bodyPr>
          <a:lstStyle/>
          <a:p>
            <a:pPr>
              <a:lnSpc>
                <a:spcPct val="80000"/>
              </a:lnSpc>
            </a:pPr>
            <a:r>
              <a:rPr lang="ja-JP" altLang="en-US" dirty="0">
                <a:solidFill>
                  <a:srgbClr val="FF0000"/>
                </a:solidFill>
              </a:rPr>
              <a:t>固定資産税の評価額を高めると自動的に交付税は減額</a:t>
            </a:r>
            <a:r>
              <a:rPr lang="ja-JP" altLang="en-US" dirty="0"/>
              <a:t>されるしくみで、遺留分を除いて、地方に独自の行政をおこなうインセンティブがない。</a:t>
            </a:r>
          </a:p>
          <a:p>
            <a:pPr>
              <a:lnSpc>
                <a:spcPct val="80000"/>
              </a:lnSpc>
            </a:pPr>
            <a:r>
              <a:rPr lang="ja-JP" altLang="en-US" dirty="0"/>
              <a:t>消費税は地域によって税率をかえることができないので地方税としては不適当な税制。しかも付加価値割で分配する交付税であり、富裕団体をより富ましたに過ぎない。もっとも共同税と割り切れば交付税よりははるかにまし。</a:t>
            </a:r>
          </a:p>
          <a:p>
            <a:pPr>
              <a:lnSpc>
                <a:spcPct val="80000"/>
              </a:lnSpc>
            </a:pPr>
            <a:r>
              <a:rPr lang="ja-JP" altLang="en-US" dirty="0"/>
              <a:t>富裕団体と貧困団体の間に格差が生じてもやむを得ないとの認識を持つことがまず第一。貧困団体はその条件の中で行政を行うことがそもそも自治の</a:t>
            </a:r>
            <a:r>
              <a:rPr lang="ja-JP" altLang="en-US" dirty="0" smtClean="0"/>
              <a:t>考え</a:t>
            </a:r>
            <a:endParaRPr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lnSpcReduction="10000"/>
          </a:bodyPr>
          <a:lstStyle/>
          <a:p>
            <a:pPr>
              <a:lnSpc>
                <a:spcPct val="80000"/>
              </a:lnSpc>
            </a:pPr>
            <a:r>
              <a:rPr lang="ja-JP" altLang="en-US" dirty="0" smtClean="0"/>
              <a:t>貧困団体が十分な行政を行うことができるようになるところまで地方組織を再編することが必要。そもそも３０００強の団体のほとんどが交付団体であるということが、制度の欠陥（人口割りではどうか？）</a:t>
            </a:r>
          </a:p>
          <a:p>
            <a:pPr>
              <a:lnSpc>
                <a:spcPct val="80000"/>
              </a:lnSpc>
            </a:pPr>
            <a:r>
              <a:rPr lang="ja-JP" altLang="en-US" dirty="0" smtClean="0">
                <a:solidFill>
                  <a:srgbClr val="FF0000"/>
                </a:solidFill>
              </a:rPr>
              <a:t>地方交付税制度の問題点は、基準財政需要の査定が入っていること。自治省の自由裁量が入る余地が少なくない。地方自治を阻害する最大の問題。</a:t>
            </a:r>
          </a:p>
          <a:p>
            <a:pPr>
              <a:lnSpc>
                <a:spcPct val="80000"/>
              </a:lnSpc>
            </a:pPr>
            <a:r>
              <a:rPr lang="ja-JP" altLang="en-US" dirty="0" smtClean="0"/>
              <a:t>財政力の調整を行うので有れば、経済力の大きさによる歳入の差を補正するというのがごく常識的な資金移転の方法である。交付税がほとんどない大阪府や愛知県の</a:t>
            </a:r>
            <a:r>
              <a:rPr lang="en-US" altLang="ja-JP" dirty="0" smtClean="0"/>
              <a:t>H</a:t>
            </a:r>
            <a:r>
              <a:rPr lang="ja-JP" altLang="en-US" dirty="0" smtClean="0"/>
              <a:t>７年度の一人当たりの一般財源の額は１３万円程度。交付税に大きく依存している高知県、鳥取県、島年県などの一人当たりの一般財源は３０万円を超えている</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全国鉄道・空港踏破</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lnSpcReduction="10000"/>
          </a:bodyPr>
          <a:lstStyle/>
          <a:p>
            <a:r>
              <a:rPr lang="ja-JP" altLang="en-US" dirty="0" smtClean="0"/>
              <a:t>国土交通省、ＪＲ東出向時代に出張及びそのついでに、全国の鉄道、空港を踏破</a:t>
            </a:r>
            <a:endParaRPr lang="en-US" altLang="ja-JP" dirty="0" smtClean="0"/>
          </a:p>
          <a:p>
            <a:r>
              <a:rPr lang="ja-JP" altLang="en-US" dirty="0" smtClean="0"/>
              <a:t>日本観光協会理事長時代、毎年全国県庁所在地をすべて訪問</a:t>
            </a:r>
            <a:endParaRPr lang="en-US" altLang="ja-JP" dirty="0" smtClean="0"/>
          </a:p>
          <a:p>
            <a:r>
              <a:rPr kumimoji="1" lang="ja-JP" altLang="en-US" dirty="0" smtClean="0"/>
              <a:t>気がついたこと：日本はどこへいっても同じーつまり国土の均衡ある発展が実行されたー</a:t>
            </a:r>
            <a:endParaRPr kumimoji="1" lang="en-US" altLang="ja-JP" dirty="0" smtClean="0"/>
          </a:p>
          <a:p>
            <a:r>
              <a:rPr lang="ja-JP" altLang="en-US" dirty="0" smtClean="0"/>
              <a:t>女子高生の服装、言葉は等質化、コンビニ、図書館等都市にあるものはすべて存在</a:t>
            </a:r>
            <a:endParaRPr lang="en-US" altLang="ja-JP" dirty="0" smtClean="0"/>
          </a:p>
          <a:p>
            <a:r>
              <a:rPr lang="ja-JP" altLang="en-US" dirty="0" smtClean="0"/>
              <a:t>北海道の</a:t>
            </a:r>
            <a:r>
              <a:rPr kumimoji="1" lang="ja-JP" altLang="en-US" dirty="0" smtClean="0"/>
              <a:t>離党で本土にあって離党にないものを発見</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260648"/>
            <a:ext cx="7772400" cy="3168352"/>
          </a:xfrm>
          <a:solidFill>
            <a:srgbClr val="FFFF00"/>
          </a:solidFill>
          <a:ln w="38100">
            <a:solidFill>
              <a:schemeClr val="tx1"/>
            </a:solidFill>
          </a:ln>
        </p:spPr>
        <p:txBody>
          <a:bodyPr>
            <a:normAutofit/>
          </a:bodyPr>
          <a:lstStyle/>
          <a:p>
            <a:pPr algn="l"/>
            <a:r>
              <a:rPr lang="ja-JP" altLang="en-US" dirty="0" smtClean="0"/>
              <a:t>格差是正</a:t>
            </a:r>
            <a:r>
              <a:rPr kumimoji="1" lang="ja-JP" altLang="en-US" dirty="0" smtClean="0"/>
              <a:t>の問題</a:t>
            </a:r>
            <a:r>
              <a:rPr kumimoji="1" lang="en-US" altLang="ja-JP" dirty="0" smtClean="0"/>
              <a:t/>
            </a:r>
            <a:br>
              <a:rPr kumimoji="1" lang="en-US" altLang="ja-JP" dirty="0" smtClean="0"/>
            </a:br>
            <a:r>
              <a:rPr kumimoji="1" lang="ja-JP" altLang="en-US" dirty="0" smtClean="0"/>
              <a:t>　　　</a:t>
            </a:r>
            <a:r>
              <a:rPr kumimoji="1" lang="en-US" altLang="ja-JP" dirty="0" smtClean="0"/>
              <a:t/>
            </a:r>
            <a:br>
              <a:rPr kumimoji="1" lang="en-US" altLang="ja-JP" dirty="0" smtClean="0"/>
            </a:br>
            <a:r>
              <a:rPr lang="ja-JP" altLang="en-US" dirty="0" smtClean="0"/>
              <a:t>　　　</a:t>
            </a:r>
            <a:r>
              <a:rPr kumimoji="1" lang="ja-JP" altLang="en-US" dirty="0" smtClean="0"/>
              <a:t>⇒</a:t>
            </a:r>
            <a:r>
              <a:rPr lang="ja-JP" altLang="en-US" dirty="0" smtClean="0">
                <a:solidFill>
                  <a:schemeClr val="tx1">
                    <a:lumMod val="95000"/>
                    <a:lumOff val="5000"/>
                  </a:schemeClr>
                </a:solidFill>
              </a:rPr>
              <a:t>国土の均衡ある発展論</a:t>
            </a:r>
            <a:br>
              <a:rPr lang="ja-JP" altLang="en-US" dirty="0" smtClean="0">
                <a:solidFill>
                  <a:schemeClr val="tx1">
                    <a:lumMod val="95000"/>
                    <a:lumOff val="5000"/>
                  </a:schemeClr>
                </a:solidFill>
              </a:rPr>
            </a:br>
            <a:endParaRPr kumimoji="1" lang="ja-JP" altLang="en-US" dirty="0"/>
          </a:p>
        </p:txBody>
      </p:sp>
      <p:sp>
        <p:nvSpPr>
          <p:cNvPr id="5" name="サブタイトル 4"/>
          <p:cNvSpPr>
            <a:spLocks noGrp="1"/>
          </p:cNvSpPr>
          <p:nvPr>
            <p:ph type="subTitle" idx="1"/>
          </p:nvPr>
        </p:nvSpPr>
        <p:spPr>
          <a:xfrm>
            <a:off x="755576" y="4149080"/>
            <a:ext cx="7376864" cy="1440160"/>
          </a:xfrm>
        </p:spPr>
        <p:txBody>
          <a:bodyPr>
            <a:noAutofit/>
          </a:bodyPr>
          <a:lstStyle/>
          <a:p>
            <a:pPr algn="l"/>
            <a:r>
              <a:rPr kumimoji="1" lang="ja-JP" altLang="en-US" sz="4400" dirty="0" smtClean="0">
                <a:solidFill>
                  <a:schemeClr val="tx1">
                    <a:lumMod val="95000"/>
                    <a:lumOff val="5000"/>
                  </a:schemeClr>
                </a:solidFill>
              </a:rPr>
              <a:t>過疎・過密、</a:t>
            </a:r>
            <a:r>
              <a:rPr lang="ja-JP" altLang="en-US" sz="4400" dirty="0" smtClean="0">
                <a:solidFill>
                  <a:schemeClr val="tx1">
                    <a:lumMod val="95000"/>
                    <a:lumOff val="5000"/>
                  </a:schemeClr>
                </a:solidFill>
              </a:rPr>
              <a:t>大都市集中、</a:t>
            </a:r>
            <a:r>
              <a:rPr kumimoji="1" lang="ja-JP" altLang="en-US" sz="4400" dirty="0" smtClean="0">
                <a:solidFill>
                  <a:schemeClr val="tx1">
                    <a:lumMod val="95000"/>
                    <a:lumOff val="5000"/>
                  </a:schemeClr>
                </a:solidFill>
              </a:rPr>
              <a:t>一極集中</a:t>
            </a:r>
            <a:r>
              <a:rPr lang="ja-JP" altLang="en-US" sz="4400" dirty="0" smtClean="0">
                <a:solidFill>
                  <a:schemeClr val="tx1">
                    <a:lumMod val="95000"/>
                    <a:lumOff val="5000"/>
                  </a:schemeClr>
                </a:solidFill>
              </a:rPr>
              <a:t>の</a:t>
            </a:r>
            <a:r>
              <a:rPr kumimoji="1" lang="ja-JP" altLang="en-US" sz="4400" dirty="0" smtClean="0">
                <a:solidFill>
                  <a:schemeClr val="tx1">
                    <a:lumMod val="95000"/>
                    <a:lumOff val="5000"/>
                  </a:schemeClr>
                </a:solidFill>
              </a:rPr>
              <a:t>順で論じられた</a:t>
            </a:r>
            <a:endParaRPr kumimoji="1" lang="en-US" altLang="ja-JP" sz="440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経済の二重構造</a:t>
            </a:r>
          </a:p>
        </p:txBody>
      </p:sp>
      <p:sp>
        <p:nvSpPr>
          <p:cNvPr id="211971" name="コンテンツ プレースホルダー 2"/>
          <p:cNvSpPr>
            <a:spLocks noGrp="1"/>
          </p:cNvSpPr>
          <p:nvPr>
            <p:ph idx="1"/>
          </p:nvPr>
        </p:nvSpPr>
        <p:spPr>
          <a:xfrm>
            <a:off x="611188" y="1450975"/>
            <a:ext cx="8229600" cy="4525963"/>
          </a:xfrm>
        </p:spPr>
        <p:txBody>
          <a:bodyPr>
            <a:normAutofit lnSpcReduction="10000"/>
          </a:bodyPr>
          <a:lstStyle/>
          <a:p>
            <a:r>
              <a:rPr lang="en-US" altLang="ja-JP" smtClean="0"/>
              <a:t>31</a:t>
            </a:r>
            <a:r>
              <a:rPr lang="ja-JP" altLang="en-US" smtClean="0"/>
              <a:t>年経済白書「もはや戦後ではない」戦前の国民生産のピーク時を超える。成長にブレーキをかけなくてよいのかという問題提起</a:t>
            </a:r>
            <a:endParaRPr lang="en-US" altLang="ja-JP" smtClean="0"/>
          </a:p>
          <a:p>
            <a:r>
              <a:rPr lang="ja-JP" altLang="en-US" smtClean="0"/>
              <a:t>３２年経済白書「経済の二重構造」の分析</a:t>
            </a:r>
            <a:endParaRPr lang="en-US" altLang="ja-JP" smtClean="0"/>
          </a:p>
          <a:p>
            <a:r>
              <a:rPr lang="ja-JP" altLang="en-US" smtClean="0"/>
              <a:t>企業規模別の賃金格差指摘</a:t>
            </a:r>
            <a:endParaRPr lang="en-US" altLang="ja-JP" smtClean="0"/>
          </a:p>
          <a:p>
            <a:r>
              <a:rPr lang="ja-JP" altLang="en-US" smtClean="0">
                <a:solidFill>
                  <a:srgbClr val="FF0000"/>
                </a:solidFill>
              </a:rPr>
              <a:t>輸送力に関し、明治大正の遺産を食いつぶしてきたと投資不足を表現するも、その後の実際の政策には反映されず、巨額の国鉄赤字の原因となった</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a:t>
            </a:r>
          </a:p>
        </p:txBody>
      </p:sp>
      <p:sp>
        <p:nvSpPr>
          <p:cNvPr id="212995" name="コンテンツ プレースホルダ 2"/>
          <p:cNvSpPr>
            <a:spLocks noGrp="1"/>
          </p:cNvSpPr>
          <p:nvPr>
            <p:ph idx="1"/>
          </p:nvPr>
        </p:nvSpPr>
        <p:spPr/>
        <p:txBody>
          <a:bodyPr>
            <a:normAutofit lnSpcReduction="10000"/>
          </a:bodyPr>
          <a:lstStyle/>
          <a:p>
            <a:r>
              <a:rPr lang="ja-JP" altLang="en-US" smtClean="0"/>
              <a:t>産業基盤にかかる公共投資を赤字覚悟でも積極的に推進する政策への転換を表明</a:t>
            </a:r>
            <a:endParaRPr lang="en-US" altLang="ja-JP" smtClean="0"/>
          </a:p>
          <a:p>
            <a:r>
              <a:rPr lang="ja-JP" altLang="en-US" smtClean="0"/>
              <a:t>下村治は放っておいても経済成長すると予測、計画は予測以下のものに抑制。従って実際は計画以上に経済成長する</a:t>
            </a:r>
            <a:endParaRPr lang="en-US" altLang="ja-JP" smtClean="0"/>
          </a:p>
          <a:p>
            <a:r>
              <a:rPr lang="ja-JP" altLang="en-US" smtClean="0"/>
              <a:t>閣議決定された非法定の経済計画として、戦後初めて予算との対応関係が明示された。これ以降経済計画は毎年度予算編成の基準となる</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地域間格差是正</a:t>
            </a:r>
          </a:p>
        </p:txBody>
      </p:sp>
      <p:sp>
        <p:nvSpPr>
          <p:cNvPr id="217091" name="コンテンツ プレースホルダ 2"/>
          <p:cNvSpPr>
            <a:spLocks noGrp="1"/>
          </p:cNvSpPr>
          <p:nvPr>
            <p:ph idx="1"/>
          </p:nvPr>
        </p:nvSpPr>
        <p:spPr>
          <a:xfrm>
            <a:off x="457200" y="1639888"/>
            <a:ext cx="8229600" cy="4525962"/>
          </a:xfrm>
        </p:spPr>
        <p:txBody>
          <a:bodyPr/>
          <a:lstStyle/>
          <a:p>
            <a:r>
              <a:rPr lang="ja-JP" altLang="en-US" dirty="0" smtClean="0"/>
              <a:t>所得倍増計画は太平洋ベルト地帯構想</a:t>
            </a:r>
            <a:endParaRPr lang="en-US" altLang="ja-JP" dirty="0" smtClean="0"/>
          </a:p>
          <a:p>
            <a:r>
              <a:rPr lang="ja-JP" altLang="en-US" dirty="0" smtClean="0"/>
              <a:t>「所得倍増計画の構想」により、</a:t>
            </a:r>
            <a:r>
              <a:rPr lang="en-US" altLang="ja-JP" dirty="0" smtClean="0"/>
              <a:t>1961</a:t>
            </a:r>
            <a:r>
              <a:rPr lang="ja-JP" altLang="en-US" dirty="0" smtClean="0"/>
              <a:t>年低開発地域工業開発促進法、</a:t>
            </a:r>
            <a:r>
              <a:rPr lang="en-US" altLang="ja-JP" dirty="0" smtClean="0"/>
              <a:t>62</a:t>
            </a:r>
            <a:r>
              <a:rPr lang="ja-JP" altLang="en-US" dirty="0" smtClean="0"/>
              <a:t>年新産業都市建設促進法、</a:t>
            </a:r>
            <a:r>
              <a:rPr lang="en-US" altLang="ja-JP" dirty="0" smtClean="0"/>
              <a:t>1964</a:t>
            </a:r>
            <a:r>
              <a:rPr lang="ja-JP" altLang="en-US" dirty="0" smtClean="0"/>
              <a:t>年工業整備特別地域整備促進法</a:t>
            </a:r>
            <a:endParaRPr lang="en-US" altLang="ja-JP" dirty="0" smtClean="0"/>
          </a:p>
          <a:p>
            <a:r>
              <a:rPr lang="ja-JP" altLang="en-US" dirty="0" smtClean="0"/>
              <a:t>法定の第一次国土総合開発計画（</a:t>
            </a:r>
            <a:r>
              <a:rPr lang="en-US" altLang="ja-JP" dirty="0" smtClean="0"/>
              <a:t>62</a:t>
            </a:r>
            <a:r>
              <a:rPr lang="ja-JP" altLang="en-US" dirty="0" smtClean="0"/>
              <a:t>年）は非法定の「国民所得倍増計画の構想」（開発拠点方式）により計画内容を決定</a:t>
            </a:r>
            <a:endParaRPr lang="en-US" altLang="ja-JP"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政策先議から生まれた格差是正</a:t>
            </a:r>
          </a:p>
        </p:txBody>
      </p:sp>
      <p:sp>
        <p:nvSpPr>
          <p:cNvPr id="214019" name="コンテンツ プレースホルダ 2"/>
          <p:cNvSpPr>
            <a:spLocks noGrp="1"/>
          </p:cNvSpPr>
          <p:nvPr>
            <p:ph idx="1"/>
          </p:nvPr>
        </p:nvSpPr>
        <p:spPr/>
        <p:txBody>
          <a:bodyPr/>
          <a:lstStyle/>
          <a:p>
            <a:r>
              <a:rPr lang="ja-JP" altLang="en-US" smtClean="0"/>
              <a:t>政府が予算、法律等の閣議決定を行う前に与党（自民党）の党内手続きを事前に行う政策決定手続きは「政策先議」とよばれる</a:t>
            </a:r>
            <a:endParaRPr lang="en-US" altLang="ja-JP" smtClean="0"/>
          </a:p>
          <a:p>
            <a:r>
              <a:rPr lang="ja-JP" altLang="en-US" smtClean="0"/>
              <a:t>所得倍増計画の閣議決定の際、自民党政務調査会の方針を「国民所得倍増計画の構想」として付すことで守られる</a:t>
            </a:r>
            <a:endParaRPr lang="en-US" altLang="ja-JP" smtClean="0"/>
          </a:p>
          <a:p>
            <a:r>
              <a:rPr lang="ja-JP" altLang="en-US" smtClean="0">
                <a:solidFill>
                  <a:srgbClr val="FF0000"/>
                </a:solidFill>
              </a:rPr>
              <a:t>農業・非農業間格差、大企業・中小企業間格差、地域間格差の是正を記述</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農業基本法</a:t>
            </a:r>
          </a:p>
        </p:txBody>
      </p:sp>
      <p:sp>
        <p:nvSpPr>
          <p:cNvPr id="215043" name="コンテンツ プレースホルダ 2"/>
          <p:cNvSpPr>
            <a:spLocks noGrp="1"/>
          </p:cNvSpPr>
          <p:nvPr>
            <p:ph idx="1"/>
          </p:nvPr>
        </p:nvSpPr>
        <p:spPr/>
        <p:txBody>
          <a:bodyPr/>
          <a:lstStyle/>
          <a:p>
            <a:r>
              <a:rPr lang="ja-JP" altLang="en-US" smtClean="0"/>
              <a:t>食糧確保政策→格差是正政策</a:t>
            </a:r>
            <a:endParaRPr lang="en-US" altLang="ja-JP" smtClean="0"/>
          </a:p>
          <a:p>
            <a:r>
              <a:rPr lang="ja-JP" altLang="en-US" smtClean="0"/>
              <a:t>昭和</a:t>
            </a:r>
            <a:r>
              <a:rPr lang="en-US" altLang="ja-JP" smtClean="0"/>
              <a:t>30</a:t>
            </a:r>
            <a:r>
              <a:rPr lang="ja-JP" altLang="en-US" smtClean="0"/>
              <a:t>年頃の農業人口</a:t>
            </a:r>
            <a:r>
              <a:rPr lang="en-US" altLang="ja-JP" smtClean="0"/>
              <a:t>1600</a:t>
            </a:r>
            <a:r>
              <a:rPr lang="ja-JP" altLang="en-US" smtClean="0"/>
              <a:t>万人</a:t>
            </a:r>
            <a:endParaRPr lang="en-US" altLang="ja-JP" smtClean="0"/>
          </a:p>
          <a:p>
            <a:r>
              <a:rPr lang="en-US" altLang="ja-JP" smtClean="0"/>
              <a:t>1967</a:t>
            </a:r>
            <a:r>
              <a:rPr lang="ja-JP" altLang="en-US" smtClean="0"/>
              <a:t>年　</a:t>
            </a:r>
            <a:r>
              <a:rPr lang="en-US" altLang="ja-JP" smtClean="0"/>
              <a:t>1000</a:t>
            </a:r>
            <a:r>
              <a:rPr lang="ja-JP" altLang="en-US" smtClean="0"/>
              <a:t>万人割る　収穫量</a:t>
            </a:r>
            <a:r>
              <a:rPr lang="en-US" altLang="ja-JP" smtClean="0"/>
              <a:t>1450</a:t>
            </a:r>
            <a:r>
              <a:rPr lang="ja-JP" altLang="en-US" smtClean="0"/>
              <a:t>万トンと最大</a:t>
            </a:r>
            <a:r>
              <a:rPr lang="en-US" altLang="ja-JP" smtClean="0"/>
              <a:t>(</a:t>
            </a:r>
            <a:r>
              <a:rPr lang="ja-JP" altLang="en-US" smtClean="0"/>
              <a:t>作付面積は</a:t>
            </a:r>
            <a:r>
              <a:rPr lang="en-US" altLang="ja-JP" smtClean="0"/>
              <a:t>1960</a:t>
            </a:r>
            <a:r>
              <a:rPr lang="ja-JP" altLang="en-US" smtClean="0"/>
              <a:t>年</a:t>
            </a:r>
            <a:r>
              <a:rPr lang="en-US" altLang="ja-JP" smtClean="0"/>
              <a:t>330</a:t>
            </a:r>
            <a:r>
              <a:rPr lang="ja-JP" altLang="en-US" smtClean="0"/>
              <a:t>万</a:t>
            </a:r>
            <a:r>
              <a:rPr lang="en-US" altLang="ja-JP" smtClean="0"/>
              <a:t>ha</a:t>
            </a:r>
            <a:r>
              <a:rPr lang="ja-JP" altLang="en-US" smtClean="0"/>
              <a:t>）</a:t>
            </a:r>
            <a:endParaRPr lang="en-US" altLang="ja-JP" smtClean="0"/>
          </a:p>
          <a:p>
            <a:r>
              <a:rPr lang="en-US" altLang="ja-JP" smtClean="0"/>
              <a:t>1970</a:t>
            </a:r>
            <a:r>
              <a:rPr lang="ja-JP" altLang="en-US" smtClean="0"/>
              <a:t>年減反政策開始</a:t>
            </a:r>
            <a:endParaRPr lang="en-US" altLang="ja-JP" smtClean="0"/>
          </a:p>
          <a:p>
            <a:r>
              <a:rPr lang="en-US" altLang="ja-JP" smtClean="0"/>
              <a:t>1999</a:t>
            </a:r>
            <a:r>
              <a:rPr lang="ja-JP" altLang="en-US" smtClean="0"/>
              <a:t>年食料・農業・農村基本法　食料安全保障</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人口減少による格差是正</a:t>
            </a:r>
            <a:endParaRPr lang="ja-JP" altLang="en-US" dirty="0"/>
          </a:p>
        </p:txBody>
      </p:sp>
      <p:sp>
        <p:nvSpPr>
          <p:cNvPr id="246787" name="コンテンツ プレースホルダ 2"/>
          <p:cNvSpPr>
            <a:spLocks noGrp="1"/>
          </p:cNvSpPr>
          <p:nvPr>
            <p:ph idx="1"/>
          </p:nvPr>
        </p:nvSpPr>
        <p:spPr>
          <a:xfrm>
            <a:off x="457200" y="1600200"/>
            <a:ext cx="8229600" cy="5068888"/>
          </a:xfrm>
        </p:spPr>
        <p:txBody>
          <a:bodyPr>
            <a:normAutofit lnSpcReduction="10000"/>
          </a:bodyPr>
          <a:lstStyle/>
          <a:p>
            <a:r>
              <a:rPr lang="ja-JP" altLang="en-US" smtClean="0"/>
              <a:t>１９６６年経済審議会において過疎概念の誕生したが、人口減少にともない、国土政策の表舞台からは遠ざかる</a:t>
            </a:r>
            <a:endParaRPr lang="en-US" altLang="ja-JP" smtClean="0"/>
          </a:p>
          <a:p>
            <a:r>
              <a:rPr lang="ja-JP" altLang="en-US" smtClean="0"/>
              <a:t>我が国の人口構造は人口操作により発生</a:t>
            </a:r>
            <a:endParaRPr lang="en-US" altLang="ja-JP" smtClean="0"/>
          </a:p>
          <a:p>
            <a:r>
              <a:rPr lang="ja-JP" altLang="en-US" smtClean="0"/>
              <a:t>「産めよ増やせよ」の国家的な風潮（大正ベビーブーム）の戦争による先送り現象が戦後の出産行動につながる</a:t>
            </a:r>
            <a:endParaRPr lang="en-US" altLang="ja-JP" smtClean="0"/>
          </a:p>
          <a:p>
            <a:r>
              <a:rPr lang="ja-JP" altLang="en-US" smtClean="0"/>
              <a:t>１９４９年からわずか８年後の出生率４．３２から２．０５へ急減　背景には優生保護法、避妊普及</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最高裁判決「票の格差」</a:t>
            </a:r>
            <a:endParaRPr lang="ja-JP" altLang="en-US" dirty="0"/>
          </a:p>
        </p:txBody>
      </p:sp>
      <p:sp>
        <p:nvSpPr>
          <p:cNvPr id="247811" name="コンテンツ プレースホルダ 2"/>
          <p:cNvSpPr>
            <a:spLocks noGrp="1"/>
          </p:cNvSpPr>
          <p:nvPr>
            <p:ph idx="1"/>
          </p:nvPr>
        </p:nvSpPr>
        <p:spPr/>
        <p:txBody>
          <a:bodyPr/>
          <a:lstStyle/>
          <a:p>
            <a:r>
              <a:rPr lang="ja-JP" altLang="en-US" smtClean="0"/>
              <a:t>参議院　無産者政党が多数を占めると予想された衆議院の多数決民主主義の行きすぎを、旧華族・旧官僚（緑風会形成）らを代表する参議院に抑制させることが狙い</a:t>
            </a:r>
            <a:endParaRPr lang="en-US" altLang="ja-JP" smtClean="0"/>
          </a:p>
          <a:p>
            <a:r>
              <a:rPr lang="ja-JP" altLang="en-US" smtClean="0"/>
              <a:t>これからは「富の配分」ではなく「借金の配分」であるならば、有権者一人一人が主張できる一人一票にすべき</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cstate="print"/>
          <a:srcRect/>
          <a:stretch>
            <a:fillRect/>
          </a:stretch>
        </p:blipFill>
        <p:spPr bwMode="auto">
          <a:xfrm>
            <a:off x="184384" y="476672"/>
            <a:ext cx="8420064" cy="58326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cstate="print"/>
          <a:srcRect/>
          <a:stretch>
            <a:fillRect/>
          </a:stretch>
        </p:blipFill>
        <p:spPr bwMode="auto">
          <a:xfrm>
            <a:off x="886414" y="487228"/>
            <a:ext cx="7357994" cy="5894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新幹線東京駅のハブ化</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solidFill>
                  <a:srgbClr val="FF0000"/>
                </a:solidFill>
              </a:rPr>
              <a:t>東京駅から日本各県庁所在地を直結</a:t>
            </a:r>
            <a:endParaRPr kumimoji="1" lang="en-US" altLang="ja-JP" dirty="0" smtClean="0">
              <a:solidFill>
                <a:srgbClr val="FF0000"/>
              </a:solidFill>
            </a:endParaRPr>
          </a:p>
          <a:p>
            <a:r>
              <a:rPr lang="ja-JP" altLang="en-US" dirty="0" smtClean="0"/>
              <a:t>青森、盛岡、秋田、山形、仙台、福島、宇都宮、さいたま、高崎・前橋、新潟、長野、横浜、静岡、名古屋、岐阜、京都、大阪、神戸、岡山、広島、山口、福岡、（熊本、鹿児島）</a:t>
            </a:r>
            <a:endParaRPr lang="en-US" altLang="ja-JP" dirty="0" smtClean="0"/>
          </a:p>
          <a:p>
            <a:r>
              <a:rPr kumimoji="1" lang="ja-JP" altLang="en-US" dirty="0" smtClean="0"/>
              <a:t>予定　長崎、佐賀、富山、金沢、福井、札幌、</a:t>
            </a:r>
            <a:r>
              <a:rPr lang="ja-JP" altLang="en-US" dirty="0" smtClean="0"/>
              <a:t>山梨（リニア）</a:t>
            </a:r>
            <a:endParaRPr kumimoji="1" lang="en-US" altLang="ja-JP" dirty="0" smtClean="0"/>
          </a:p>
          <a:p>
            <a:r>
              <a:rPr lang="ja-JP" altLang="en-US" dirty="0" smtClean="0"/>
              <a:t>予定なし　水戸、四国四県、和歌山、奈良、大津、鳥取、松江、大分、宮崎</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600200"/>
            <a:ext cx="8712968" cy="5069160"/>
          </a:xfrm>
        </p:spPr>
        <p:txBody>
          <a:bodyPr>
            <a:normAutofit fontScale="92500" lnSpcReduction="10000"/>
          </a:bodyPr>
          <a:lstStyle/>
          <a:p>
            <a:r>
              <a:rPr lang="ja-JP" altLang="en-US" dirty="0" smtClean="0"/>
              <a:t>東京駅丸の内駅舎が創建時の姿に復元され開業</a:t>
            </a:r>
            <a:endParaRPr lang="en-US" altLang="ja-JP" dirty="0" smtClean="0"/>
          </a:p>
          <a:p>
            <a:r>
              <a:rPr lang="ja-JP" altLang="en-US" dirty="0" smtClean="0"/>
              <a:t>この駅舎側に広がる千代田区丸の内地区は、オフィスビルだけでなくブランドショップや飲食店も集積し、観光客でも賑わう地区となる</a:t>
            </a:r>
            <a:endParaRPr lang="en-US" altLang="ja-JP" dirty="0" smtClean="0"/>
          </a:p>
          <a:p>
            <a:r>
              <a:rPr lang="ja-JP" altLang="en-US" dirty="0" smtClean="0"/>
              <a:t>三菱地所</a:t>
            </a:r>
            <a:r>
              <a:rPr lang="en-US" altLang="ja-JP" dirty="0" smtClean="0"/>
              <a:t>(</a:t>
            </a:r>
            <a:r>
              <a:rPr lang="ja-JP" altLang="en-US" dirty="0" smtClean="0"/>
              <a:t>株</a:t>
            </a:r>
            <a:r>
              <a:rPr lang="en-US" altLang="ja-JP" dirty="0" smtClean="0"/>
              <a:t>)</a:t>
            </a:r>
            <a:r>
              <a:rPr lang="ja-JP" altLang="en-US" dirty="0" smtClean="0"/>
              <a:t>によれば、同地区の店舗数は</a:t>
            </a:r>
            <a:r>
              <a:rPr lang="en-US" altLang="ja-JP" dirty="0" smtClean="0"/>
              <a:t>2012</a:t>
            </a:r>
            <a:r>
              <a:rPr lang="ja-JP" altLang="en-US" dirty="0" smtClean="0"/>
              <a:t>年</a:t>
            </a:r>
            <a:r>
              <a:rPr lang="en-US" altLang="ja-JP" dirty="0" smtClean="0"/>
              <a:t>3</a:t>
            </a:r>
            <a:r>
              <a:rPr lang="ja-JP" altLang="en-US" dirty="0" smtClean="0"/>
              <a:t>月時点で約</a:t>
            </a:r>
            <a:r>
              <a:rPr lang="en-US" altLang="ja-JP" dirty="0" smtClean="0"/>
              <a:t>820</a:t>
            </a:r>
            <a:r>
              <a:rPr lang="ja-JP" altLang="en-US" dirty="0" smtClean="0"/>
              <a:t>店、丸ビル開業前のおよそ</a:t>
            </a:r>
            <a:r>
              <a:rPr lang="en-US" altLang="ja-JP" dirty="0" smtClean="0"/>
              <a:t>10</a:t>
            </a:r>
            <a:r>
              <a:rPr lang="ja-JP" altLang="en-US" dirty="0" smtClean="0"/>
              <a:t>年前に比べ約</a:t>
            </a:r>
            <a:r>
              <a:rPr lang="en-US" altLang="ja-JP" dirty="0" smtClean="0"/>
              <a:t>3</a:t>
            </a:r>
            <a:r>
              <a:rPr lang="ja-JP" altLang="en-US" dirty="0" smtClean="0"/>
              <a:t>倍</a:t>
            </a:r>
            <a:endParaRPr lang="en-US" altLang="ja-JP" dirty="0" smtClean="0"/>
          </a:p>
          <a:p>
            <a:r>
              <a:rPr lang="ja-JP" altLang="en-US" dirty="0" smtClean="0"/>
              <a:t>小売業の売上高は</a:t>
            </a:r>
            <a:r>
              <a:rPr lang="en-US" altLang="ja-JP" dirty="0" smtClean="0"/>
              <a:t>07</a:t>
            </a:r>
            <a:r>
              <a:rPr lang="ja-JP" altLang="en-US" dirty="0" smtClean="0"/>
              <a:t>年時点でも</a:t>
            </a:r>
            <a:r>
              <a:rPr lang="en-US" altLang="ja-JP" dirty="0" smtClean="0"/>
              <a:t>1,742</a:t>
            </a:r>
            <a:r>
              <a:rPr lang="ja-JP" altLang="en-US" dirty="0" smtClean="0"/>
              <a:t>億円と、</a:t>
            </a:r>
            <a:r>
              <a:rPr lang="en-US" altLang="ja-JP" dirty="0" smtClean="0"/>
              <a:t>30</a:t>
            </a:r>
            <a:r>
              <a:rPr lang="ja-JP" altLang="en-US" dirty="0" smtClean="0"/>
              <a:t>年前の</a:t>
            </a:r>
            <a:r>
              <a:rPr lang="en-US" altLang="ja-JP" dirty="0" smtClean="0"/>
              <a:t>10</a:t>
            </a:r>
            <a:r>
              <a:rPr lang="ja-JP" altLang="en-US" dirty="0" smtClean="0"/>
              <a:t>倍近く</a:t>
            </a:r>
            <a:endParaRPr lang="en-US" altLang="ja-JP" dirty="0" smtClean="0"/>
          </a:p>
          <a:p>
            <a:r>
              <a:rPr lang="ja-JP" altLang="en-US" dirty="0" smtClean="0"/>
              <a:t>街のブランド価値を高めることが集客力を高める重要なポイントである</a:t>
            </a:r>
          </a:p>
          <a:p>
            <a:endParaRPr kumimoji="1" lang="ja-JP" altLang="en-US" dirty="0"/>
          </a:p>
        </p:txBody>
      </p:sp>
      <p:sp>
        <p:nvSpPr>
          <p:cNvPr id="4" name="タイトル 1"/>
          <p:cNvSpPr>
            <a:spLocks noGrp="1"/>
          </p:cNvSpPr>
          <p:nvPr>
            <p:ph type="title"/>
          </p:nvPr>
        </p:nvSpPr>
        <p:spPr>
          <a:xfrm>
            <a:off x="457200" y="116632"/>
            <a:ext cx="8229600" cy="1143000"/>
          </a:xfrm>
          <a:ln w="28575">
            <a:solidFill>
              <a:schemeClr val="tx1"/>
            </a:solidFill>
          </a:ln>
        </p:spPr>
        <p:txBody>
          <a:bodyPr/>
          <a:lstStyle/>
          <a:p>
            <a:r>
              <a:rPr lang="en-US" altLang="ja-JP" b="1" dirty="0" smtClean="0"/>
              <a:t>10</a:t>
            </a:r>
            <a:r>
              <a:rPr lang="ja-JP" altLang="en-US" b="1" dirty="0" smtClean="0"/>
              <a:t>年で</a:t>
            </a:r>
            <a:r>
              <a:rPr lang="en-US" altLang="ja-JP" b="1" dirty="0" smtClean="0"/>
              <a:t>3</a:t>
            </a:r>
            <a:r>
              <a:rPr lang="ja-JP" altLang="en-US" b="1" dirty="0" smtClean="0"/>
              <a:t>倍の店舗数</a:t>
            </a:r>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solidFill>
            <a:srgbClr val="FFFF00"/>
          </a:solidFill>
          <a:ln>
            <a:solidFill>
              <a:schemeClr val="tx1"/>
            </a:solidFill>
          </a:ln>
        </p:spPr>
        <p:txBody>
          <a:bodyPr/>
          <a:lstStyle/>
          <a:p>
            <a:r>
              <a:rPr lang="ja-JP" altLang="en-US" sz="4000" dirty="0"/>
              <a:t>「地方分権のための地方財政改革」　　</a:t>
            </a:r>
            <a:br>
              <a:rPr lang="ja-JP" altLang="en-US" sz="4000" dirty="0"/>
            </a:br>
            <a:r>
              <a:rPr lang="ja-JP" altLang="en-US" sz="4000" dirty="0"/>
              <a:t>吉田和男　　有斐閣選書</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solidFill>
            <a:srgbClr val="FFFF00"/>
          </a:solidFill>
          <a:ln>
            <a:solidFill>
              <a:schemeClr val="tx1"/>
            </a:solidFill>
          </a:ln>
        </p:spPr>
        <p:txBody>
          <a:bodyPr/>
          <a:lstStyle/>
          <a:p>
            <a:r>
              <a:rPr lang="ja-JP" altLang="en-US" dirty="0"/>
              <a:t>税制の歴史</a:t>
            </a:r>
          </a:p>
        </p:txBody>
      </p:sp>
      <p:sp>
        <p:nvSpPr>
          <p:cNvPr id="22531" name="Rectangle 3"/>
          <p:cNvSpPr>
            <a:spLocks noGrp="1" noChangeArrowheads="1"/>
          </p:cNvSpPr>
          <p:nvPr>
            <p:ph type="body" idx="1"/>
          </p:nvPr>
        </p:nvSpPr>
        <p:spPr>
          <a:xfrm>
            <a:off x="323528" y="1600200"/>
            <a:ext cx="8363272" cy="4997152"/>
          </a:xfrm>
        </p:spPr>
        <p:txBody>
          <a:bodyPr>
            <a:noAutofit/>
          </a:bodyPr>
          <a:lstStyle/>
          <a:p>
            <a:r>
              <a:rPr lang="ja-JP" altLang="en-US" sz="4000" dirty="0" smtClean="0"/>
              <a:t>本格的</a:t>
            </a:r>
            <a:r>
              <a:rPr lang="ja-JP" altLang="en-US" sz="4000" dirty="0"/>
              <a:t>な所得税は昭和１５年（満州事変から戦時体制に移行）、</a:t>
            </a:r>
            <a:r>
              <a:rPr lang="ja-JP" altLang="en-US" sz="4000" dirty="0">
                <a:solidFill>
                  <a:srgbClr val="FF0000"/>
                </a:solidFill>
              </a:rPr>
              <a:t>それまでは地租、酒、タバコを中心とした間接税、中央が地方を収奪することはなかった。</a:t>
            </a:r>
          </a:p>
          <a:p>
            <a:r>
              <a:rPr lang="ja-JP" altLang="en-US" sz="4000" dirty="0"/>
              <a:t>戦後、貯蓄は東京の金融機関に集められ、産業基盤を支えるインフラ整備に中心的に使われた。</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solidFill>
            <a:srgbClr val="FFFF00"/>
          </a:solidFill>
          <a:ln>
            <a:solidFill>
              <a:schemeClr val="tx1"/>
            </a:solidFill>
          </a:ln>
        </p:spPr>
        <p:txBody>
          <a:bodyPr/>
          <a:lstStyle/>
          <a:p>
            <a:r>
              <a:rPr lang="ja-JP" altLang="en-US" dirty="0"/>
              <a:t>補助金の活用</a:t>
            </a:r>
          </a:p>
        </p:txBody>
      </p:sp>
      <p:sp>
        <p:nvSpPr>
          <p:cNvPr id="23555" name="Rectangle 3"/>
          <p:cNvSpPr>
            <a:spLocks noGrp="1" noChangeArrowheads="1"/>
          </p:cNvSpPr>
          <p:nvPr>
            <p:ph type="body" idx="1"/>
          </p:nvPr>
        </p:nvSpPr>
        <p:spPr>
          <a:xfrm>
            <a:off x="179512" y="1600200"/>
            <a:ext cx="8964488" cy="5069160"/>
          </a:xfrm>
        </p:spPr>
        <p:txBody>
          <a:bodyPr>
            <a:noAutofit/>
          </a:bodyPr>
          <a:lstStyle/>
          <a:p>
            <a:r>
              <a:rPr lang="ja-JP" altLang="en-US" sz="4000" dirty="0">
                <a:solidFill>
                  <a:srgbClr val="FF0000"/>
                </a:solidFill>
              </a:rPr>
              <a:t>明治政府の地方自治は市町村自治</a:t>
            </a:r>
            <a:r>
              <a:rPr lang="ja-JP" altLang="en-US" sz="4000" dirty="0"/>
              <a:t>であり、</a:t>
            </a:r>
            <a:r>
              <a:rPr lang="ja-JP" altLang="en-US" sz="4000" dirty="0">
                <a:solidFill>
                  <a:srgbClr val="FF0000"/>
                </a:solidFill>
              </a:rPr>
              <a:t>都道府県は内務省の出先機関</a:t>
            </a:r>
          </a:p>
          <a:p>
            <a:r>
              <a:rPr lang="ja-JP" altLang="en-US" sz="4000" dirty="0"/>
              <a:t>戦後、中央政府は自らの仕事の実施機関を失い、地方公共団体も行政を行うにも財源が調達できなかった。</a:t>
            </a:r>
          </a:p>
          <a:p>
            <a:r>
              <a:rPr lang="ja-JP" altLang="en-US" sz="4000" dirty="0"/>
              <a:t>結局戦前と同じ機能を果たすための制度、</a:t>
            </a:r>
            <a:r>
              <a:rPr lang="ja-JP" altLang="en-US" sz="4000" dirty="0">
                <a:solidFill>
                  <a:srgbClr val="FF0000"/>
                </a:solidFill>
              </a:rPr>
              <a:t>補助金の活用</a:t>
            </a:r>
            <a:r>
              <a:rPr lang="ja-JP" altLang="en-US" sz="4000" dirty="0"/>
              <a:t>である。</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solidFill>
            <a:srgbClr val="FFFF00"/>
          </a:solidFill>
          <a:ln>
            <a:solidFill>
              <a:schemeClr val="tx1"/>
            </a:solidFill>
          </a:ln>
        </p:spPr>
        <p:txBody>
          <a:bodyPr/>
          <a:lstStyle/>
          <a:p>
            <a:r>
              <a:rPr lang="ja-JP" altLang="en-US" dirty="0"/>
              <a:t>自治体の対応</a:t>
            </a:r>
          </a:p>
        </p:txBody>
      </p:sp>
      <p:sp>
        <p:nvSpPr>
          <p:cNvPr id="24579" name="Rectangle 3"/>
          <p:cNvSpPr>
            <a:spLocks noGrp="1" noChangeArrowheads="1"/>
          </p:cNvSpPr>
          <p:nvPr>
            <p:ph type="body" idx="1"/>
          </p:nvPr>
        </p:nvSpPr>
        <p:spPr>
          <a:xfrm>
            <a:off x="251520" y="1600200"/>
            <a:ext cx="8892480" cy="5257800"/>
          </a:xfrm>
        </p:spPr>
        <p:txBody>
          <a:bodyPr>
            <a:normAutofit/>
          </a:bodyPr>
          <a:lstStyle/>
          <a:p>
            <a:pPr>
              <a:lnSpc>
                <a:spcPct val="80000"/>
              </a:lnSpc>
            </a:pPr>
            <a:r>
              <a:rPr lang="ja-JP" altLang="en-US" dirty="0"/>
              <a:t>首長からすれば、住民説得、課税強化よりも、補助金や交付税をもらってくるほうが楽で効率的。</a:t>
            </a:r>
          </a:p>
          <a:p>
            <a:pPr>
              <a:lnSpc>
                <a:spcPct val="80000"/>
              </a:lnSpc>
            </a:pPr>
            <a:r>
              <a:rPr lang="ja-JP" altLang="en-US" dirty="0"/>
              <a:t>地方公共団体職員は、使途非限定の交付税より限定の補助金を望む。</a:t>
            </a:r>
          </a:p>
          <a:p>
            <a:pPr>
              <a:lnSpc>
                <a:spcPct val="80000"/>
              </a:lnSpc>
            </a:pPr>
            <a:r>
              <a:rPr lang="ja-JP" altLang="en-US" dirty="0"/>
              <a:t>交付税の算定基準に補助金の裏負担が含まれるため、財政力の弱い自治体ほど自己負担が少なくなる。</a:t>
            </a:r>
          </a:p>
          <a:p>
            <a:pPr>
              <a:lnSpc>
                <a:spcPct val="80000"/>
              </a:lnSpc>
            </a:pPr>
            <a:r>
              <a:rPr lang="ja-JP" altLang="en-US" dirty="0"/>
              <a:t>地方単独事業は、地方債の起債を認めると、その元利払いの相当部分を交付税で面倒見るので、地方はほとんど負担無しに公共施設を手に入れることになっていた。</a:t>
            </a:r>
          </a:p>
          <a:p>
            <a:pPr>
              <a:lnSpc>
                <a:spcPct val="80000"/>
              </a:lnSpc>
            </a:pPr>
            <a:endParaRPr lang="en-US" altLang="ja-JP"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solidFill>
            <a:srgbClr val="FFFF00"/>
          </a:solidFill>
          <a:ln>
            <a:solidFill>
              <a:schemeClr val="tx1"/>
            </a:solidFill>
          </a:ln>
        </p:spPr>
        <p:txBody>
          <a:bodyPr/>
          <a:lstStyle/>
          <a:p>
            <a:r>
              <a:rPr lang="ja-JP" altLang="en-US" dirty="0"/>
              <a:t>地方交付税制度の変質</a:t>
            </a:r>
          </a:p>
        </p:txBody>
      </p:sp>
      <p:sp>
        <p:nvSpPr>
          <p:cNvPr id="25603" name="Rectangle 3"/>
          <p:cNvSpPr>
            <a:spLocks noGrp="1" noChangeArrowheads="1"/>
          </p:cNvSpPr>
          <p:nvPr>
            <p:ph type="body" idx="1"/>
          </p:nvPr>
        </p:nvSpPr>
        <p:spPr>
          <a:xfrm>
            <a:off x="457200" y="1600200"/>
            <a:ext cx="8229600" cy="5068888"/>
          </a:xfrm>
        </p:spPr>
        <p:txBody>
          <a:bodyPr/>
          <a:lstStyle/>
          <a:p>
            <a:pPr>
              <a:lnSpc>
                <a:spcPct val="80000"/>
              </a:lnSpc>
            </a:pPr>
            <a:r>
              <a:rPr lang="ja-JP" altLang="en-US" sz="2400" dirty="0"/>
              <a:t>不足額があるときは特別会計が借入を行い、交付する。この借入は将来の交付税の収入によって返済される。国と地方が折半で元利払いが行われるが、地方の分も交付税の中で行われるために、地方公共団体が増税して返済するわけではない。</a:t>
            </a:r>
          </a:p>
          <a:p>
            <a:pPr>
              <a:lnSpc>
                <a:spcPct val="80000"/>
              </a:lnSpc>
            </a:pPr>
            <a:r>
              <a:rPr lang="ja-JP" altLang="en-US" sz="2400" dirty="0">
                <a:solidFill>
                  <a:srgbClr val="FF0000"/>
                </a:solidFill>
              </a:rPr>
              <a:t>高度経済成長の結果、地方交付税が余ると、ナショナルミニマムの実現でスタートした交付税は、基準財政需要の計算の対象となる項目を増やして対応。</a:t>
            </a:r>
          </a:p>
          <a:p>
            <a:pPr>
              <a:lnSpc>
                <a:spcPct val="80000"/>
              </a:lnSpc>
            </a:pPr>
            <a:r>
              <a:rPr lang="ja-JP" altLang="en-US" sz="2400" dirty="0"/>
              <a:t>バブル期には、交付金制度に異変が発生、</a:t>
            </a:r>
            <a:r>
              <a:rPr lang="ja-JP" altLang="en-US" sz="2400" dirty="0">
                <a:solidFill>
                  <a:srgbClr val="FF0000"/>
                </a:solidFill>
              </a:rPr>
              <a:t>巨額の余剰金</a:t>
            </a:r>
            <a:r>
              <a:rPr lang="ja-JP" altLang="en-US" sz="2400" dirty="0"/>
              <a:t>（</a:t>
            </a:r>
            <a:r>
              <a:rPr lang="en-US" altLang="ja-JP" sz="2400" dirty="0"/>
              <a:t>H</a:t>
            </a:r>
            <a:r>
              <a:rPr lang="ja-JP" altLang="en-US" sz="2400" dirty="0"/>
              <a:t>元２．３兆、</a:t>
            </a:r>
            <a:r>
              <a:rPr lang="en-US" altLang="ja-JP" sz="2400" dirty="0"/>
              <a:t>H</a:t>
            </a:r>
            <a:r>
              <a:rPr lang="ja-JP" altLang="en-US" sz="2400" dirty="0"/>
              <a:t>２は３．５兆、</a:t>
            </a:r>
            <a:r>
              <a:rPr lang="en-US" altLang="ja-JP" sz="2400" dirty="0"/>
              <a:t>H</a:t>
            </a:r>
            <a:r>
              <a:rPr lang="ja-JP" altLang="en-US" sz="2400" dirty="0"/>
              <a:t>３は、３．７兆、</a:t>
            </a:r>
            <a:r>
              <a:rPr lang="en-US" altLang="ja-JP" sz="2400" dirty="0"/>
              <a:t>H</a:t>
            </a:r>
            <a:r>
              <a:rPr lang="ja-JP" altLang="en-US" sz="2400" dirty="0"/>
              <a:t>４は２．４兆円）</a:t>
            </a:r>
          </a:p>
          <a:p>
            <a:pPr>
              <a:lnSpc>
                <a:spcPct val="80000"/>
              </a:lnSpc>
            </a:pPr>
            <a:r>
              <a:rPr lang="ja-JP" altLang="en-US" sz="2400" dirty="0"/>
              <a:t>地方財政が貧しかった時代には大きな役割を果たした交付税も税収が拡大すると逆に地方財政を拡大させるのもとなった。バブル期には、地方単独事業のための地方債の元利払いを交付金で措置することとなった。</a:t>
            </a:r>
          </a:p>
          <a:p>
            <a:pPr>
              <a:lnSpc>
                <a:spcPct val="80000"/>
              </a:lnSpc>
            </a:pPr>
            <a:endParaRPr lang="en-US" altLang="ja-JP"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solidFill>
            <a:srgbClr val="FFFF00"/>
          </a:solidFill>
          <a:ln w="38100">
            <a:solidFill>
              <a:schemeClr val="tx1"/>
            </a:solidFill>
          </a:ln>
        </p:spPr>
        <p:txBody>
          <a:bodyPr/>
          <a:lstStyle/>
          <a:p>
            <a:r>
              <a:rPr lang="ja-JP" altLang="en-US" dirty="0"/>
              <a:t>歳出拡大のメカニズム</a:t>
            </a:r>
          </a:p>
        </p:txBody>
      </p:sp>
      <p:sp>
        <p:nvSpPr>
          <p:cNvPr id="26627" name="Rectangle 3"/>
          <p:cNvSpPr>
            <a:spLocks noGrp="1" noChangeArrowheads="1"/>
          </p:cNvSpPr>
          <p:nvPr>
            <p:ph type="body" idx="1"/>
          </p:nvPr>
        </p:nvSpPr>
        <p:spPr/>
        <p:txBody>
          <a:bodyPr/>
          <a:lstStyle/>
          <a:p>
            <a:pPr>
              <a:lnSpc>
                <a:spcPct val="80000"/>
              </a:lnSpc>
            </a:pPr>
            <a:r>
              <a:rPr lang="ja-JP" altLang="en-US" sz="2800" dirty="0"/>
              <a:t>地方交付税は、原理的に余ることが予定。あくまで経過措置。</a:t>
            </a:r>
            <a:r>
              <a:rPr lang="ja-JP" altLang="en-US" sz="2800" dirty="0">
                <a:solidFill>
                  <a:srgbClr val="FF0000"/>
                </a:solidFill>
              </a:rPr>
              <a:t>いずれは消滅する制度</a:t>
            </a:r>
            <a:r>
              <a:rPr lang="ja-JP" altLang="en-US" sz="2800" dirty="0"/>
              <a:t>。存在するにしてもごく限られた地域（離島、山間部）</a:t>
            </a:r>
          </a:p>
          <a:p>
            <a:pPr>
              <a:lnSpc>
                <a:spcPct val="80000"/>
              </a:lnSpc>
            </a:pPr>
            <a:r>
              <a:rPr lang="ja-JP" altLang="en-US" sz="2800" dirty="0"/>
              <a:t>現実には基準財政需要額（ナショナルミニマム）を収入額と同じテンポで拡大させた</a:t>
            </a:r>
          </a:p>
          <a:p>
            <a:pPr>
              <a:lnSpc>
                <a:spcPct val="80000"/>
              </a:lnSpc>
            </a:pPr>
            <a:r>
              <a:rPr lang="ja-JP" altLang="en-US" sz="2800" dirty="0"/>
              <a:t>地方公共団体行政は、国が支援してまでどうしても維持しなければならない分野に限定されていない。直接個人の生活に影響分野が大きく、いくら多くても多すぎることはないような分野もある。住民の税負担との比較考慮で選択されるべき分野が多い。</a:t>
            </a:r>
          </a:p>
          <a:p>
            <a:pPr>
              <a:lnSpc>
                <a:spcPct val="80000"/>
              </a:lnSpc>
            </a:pPr>
            <a:r>
              <a:rPr lang="ja-JP" altLang="en-US" sz="2800" dirty="0"/>
              <a:t>目標とした水準を達せした後も歳出を拡大することは国民に過剰な負担を強いることになる。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solidFill>
            <a:srgbClr val="FFFF00"/>
          </a:solidFill>
          <a:ln w="38100">
            <a:solidFill>
              <a:schemeClr val="tx1"/>
            </a:solidFill>
          </a:ln>
        </p:spPr>
        <p:txBody>
          <a:bodyPr/>
          <a:lstStyle/>
          <a:p>
            <a:r>
              <a:rPr lang="ja-JP" altLang="en-US" dirty="0"/>
              <a:t>市町村合併</a:t>
            </a:r>
          </a:p>
        </p:txBody>
      </p:sp>
      <p:sp>
        <p:nvSpPr>
          <p:cNvPr id="27651" name="Rectangle 3"/>
          <p:cNvSpPr>
            <a:spLocks noGrp="1" noChangeArrowheads="1"/>
          </p:cNvSpPr>
          <p:nvPr>
            <p:ph type="body" idx="1"/>
          </p:nvPr>
        </p:nvSpPr>
        <p:spPr>
          <a:xfrm>
            <a:off x="250825" y="1628775"/>
            <a:ext cx="8893175" cy="5229225"/>
          </a:xfrm>
        </p:spPr>
        <p:txBody>
          <a:bodyPr/>
          <a:lstStyle/>
          <a:p>
            <a:pPr>
              <a:lnSpc>
                <a:spcPct val="80000"/>
              </a:lnSpc>
            </a:pPr>
            <a:r>
              <a:rPr lang="ja-JP" altLang="en-US" dirty="0">
                <a:solidFill>
                  <a:srgbClr val="FF0000"/>
                </a:solidFill>
              </a:rPr>
              <a:t>固定資産税の評価額を高めると自動的に交付税は減額</a:t>
            </a:r>
            <a:r>
              <a:rPr lang="ja-JP" altLang="en-US" dirty="0"/>
              <a:t>されるしくみで、遺留分を除いて、地方に独自の行政をおこなうインセンティブがない。</a:t>
            </a:r>
          </a:p>
          <a:p>
            <a:pPr>
              <a:lnSpc>
                <a:spcPct val="80000"/>
              </a:lnSpc>
            </a:pPr>
            <a:r>
              <a:rPr lang="ja-JP" altLang="en-US" dirty="0"/>
              <a:t>消費税は地域によって税率をかえることができないので地方税としては不適当な税制。しかも付加価値割で分配する交付税であり、富裕団体をより富ましたに過ぎない。もっとも共同税と割り切れば交付税よりははるかにまし。</a:t>
            </a:r>
          </a:p>
          <a:p>
            <a:pPr>
              <a:lnSpc>
                <a:spcPct val="80000"/>
              </a:lnSpc>
            </a:pPr>
            <a:r>
              <a:rPr lang="ja-JP" altLang="en-US" dirty="0"/>
              <a:t>富裕団体と貧困団体の間に格差が生じてもやむを得ないとの認識を持つことがまず第一。</a:t>
            </a:r>
            <a:r>
              <a:rPr lang="ja-JP" altLang="en-US" dirty="0">
                <a:solidFill>
                  <a:srgbClr val="FF0000"/>
                </a:solidFill>
              </a:rPr>
              <a:t>貧困団体はその条件の中で行政を行うことがそもそも自治の考えである。</a:t>
            </a:r>
          </a:p>
          <a:p>
            <a:pPr>
              <a:lnSpc>
                <a:spcPct val="80000"/>
              </a:lnSpc>
            </a:pPr>
            <a:endParaRPr lang="ja-JP" altLang="en-US" sz="2000" dirty="0"/>
          </a:p>
          <a:p>
            <a:pPr>
              <a:lnSpc>
                <a:spcPct val="80000"/>
              </a:lnSpc>
            </a:pPr>
            <a:endParaRPr lang="en-US" altLang="ja-JP"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336704"/>
          </a:xfrm>
        </p:spPr>
        <p:txBody>
          <a:bodyPr>
            <a:normAutofit fontScale="92500" lnSpcReduction="10000"/>
          </a:bodyPr>
          <a:lstStyle/>
          <a:p>
            <a:pPr>
              <a:lnSpc>
                <a:spcPct val="80000"/>
              </a:lnSpc>
            </a:pPr>
            <a:r>
              <a:rPr lang="ja-JP" altLang="en-US" dirty="0" smtClean="0"/>
              <a:t>貧困団体が十分な行政を行うことができるようになるところまで地方組織を再編することが必要。そもそも</a:t>
            </a:r>
            <a:r>
              <a:rPr lang="ja-JP" altLang="en-US" dirty="0" smtClean="0">
                <a:solidFill>
                  <a:srgbClr val="FF0000"/>
                </a:solidFill>
              </a:rPr>
              <a:t>３０００強の団体のほとんどが交付団体であるということが、制度の欠陥</a:t>
            </a:r>
            <a:r>
              <a:rPr lang="ja-JP" altLang="en-US" dirty="0" smtClean="0"/>
              <a:t>（人口割りではどうか？）</a:t>
            </a:r>
          </a:p>
          <a:p>
            <a:pPr>
              <a:lnSpc>
                <a:spcPct val="80000"/>
              </a:lnSpc>
            </a:pPr>
            <a:r>
              <a:rPr lang="ja-JP" altLang="en-US" dirty="0" smtClean="0"/>
              <a:t>地方交付税制度の問題点は、基準財政需要の査定が入っていること。</a:t>
            </a:r>
            <a:r>
              <a:rPr lang="ja-JP" altLang="en-US" dirty="0" smtClean="0">
                <a:solidFill>
                  <a:srgbClr val="FF0000"/>
                </a:solidFill>
              </a:rPr>
              <a:t>自治省の自由裁量が入る余地が少なくない。地方自治を阻害する最大の問題。</a:t>
            </a:r>
          </a:p>
          <a:p>
            <a:pPr>
              <a:lnSpc>
                <a:spcPct val="80000"/>
              </a:lnSpc>
            </a:pPr>
            <a:r>
              <a:rPr lang="ja-JP" altLang="en-US" dirty="0" smtClean="0"/>
              <a:t>財政力の調整を行うので有れば、経済力の大きさによる歳入の差を補正するというのがごく常識的な資金移転の方法である。</a:t>
            </a:r>
            <a:endParaRPr lang="en-US" altLang="ja-JP" dirty="0" smtClean="0"/>
          </a:p>
          <a:p>
            <a:pPr>
              <a:lnSpc>
                <a:spcPct val="80000"/>
              </a:lnSpc>
            </a:pPr>
            <a:r>
              <a:rPr lang="ja-JP" altLang="en-US" dirty="0" smtClean="0"/>
              <a:t>交付税がほとんどない大阪府や愛知県の</a:t>
            </a:r>
            <a:r>
              <a:rPr lang="en-US" altLang="ja-JP" dirty="0" smtClean="0"/>
              <a:t>H</a:t>
            </a:r>
            <a:r>
              <a:rPr lang="ja-JP" altLang="en-US" dirty="0" smtClean="0"/>
              <a:t>７年度の一人当たりの一般財源の額は１３万円程度。交付税に大きく依存している高知県、鳥取県、島年県などの一人当たりの一般財源は３０万円を超えている</a:t>
            </a:r>
            <a:endParaRPr kumimoji="1" lang="ja-JP"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476250"/>
            <a:ext cx="8229600" cy="6381750"/>
          </a:xfrm>
        </p:spPr>
        <p:txBody>
          <a:bodyPr>
            <a:normAutofit/>
          </a:bodyPr>
          <a:lstStyle/>
          <a:p>
            <a:pPr>
              <a:lnSpc>
                <a:spcPct val="80000"/>
              </a:lnSpc>
            </a:pPr>
            <a:r>
              <a:rPr lang="ja-JP" altLang="en-US" sz="3600" dirty="0">
                <a:solidFill>
                  <a:srgbClr val="FF0000"/>
                </a:solidFill>
              </a:rPr>
              <a:t>所得分配策であっても、効率性を全く無視すると、長期的にみた場合、所得分配の目的すら達成できなくなる。</a:t>
            </a:r>
            <a:r>
              <a:rPr lang="ja-JP" altLang="en-US" sz="3600" dirty="0"/>
              <a:t>公共投資を継続することで、所得水準の低い地域の社会資本は整備されてきたが、その地域の生産性が高まったとはいえない。公共投資の拡大が短期的に地方経済の需要を高めたとしても、生産性の上昇に結びついているとは言い難いのが現状。</a:t>
            </a:r>
            <a:r>
              <a:rPr lang="ja-JP" altLang="en-US" sz="3600" dirty="0">
                <a:solidFill>
                  <a:srgbClr val="FF0000"/>
                </a:solidFill>
              </a:rPr>
              <a:t>四半世紀以上にわたって地方は社会資本を充実させ続けてきたが、都市部との所得格差、生産性格差はいっこうに縮まっていない事実がこれを物語って</a:t>
            </a:r>
            <a:r>
              <a:rPr lang="ja-JP" altLang="en-US" sz="3600" dirty="0" smtClean="0">
                <a:solidFill>
                  <a:srgbClr val="FF0000"/>
                </a:solidFill>
              </a:rPr>
              <a:t>いる</a:t>
            </a:r>
            <a:endParaRPr lang="ja-JP" altLang="en-US" sz="36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en-US" dirty="0" smtClean="0"/>
              <a:t>羽田空港滑走路増設と横田空域</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北陸新幹線、リニア新幹線の完成時代には、羽田利用の発着枠が他地域空港に振り分けられる</a:t>
            </a:r>
            <a:endParaRPr kumimoji="1" lang="en-US" altLang="ja-JP" dirty="0" smtClean="0"/>
          </a:p>
          <a:p>
            <a:r>
              <a:rPr kumimoji="1" lang="ja-JP" altLang="en-US" dirty="0" smtClean="0"/>
              <a:t>横田の空域が返還されれば、大幅増便が可能となり、運賃低下に拍車をかけ、輸送需要の増大につながる</a:t>
            </a:r>
            <a:endParaRPr kumimoji="1" lang="en-US" altLang="ja-JP" dirty="0" smtClean="0"/>
          </a:p>
          <a:p>
            <a:r>
              <a:rPr lang="ja-JP" altLang="en-US" dirty="0" smtClean="0"/>
              <a:t>オリンピックを契機とした羽田アクセス鉄道整備が進む</a:t>
            </a:r>
            <a:endParaRPr kumimoji="1" lang="en-US" altLang="ja-JP" dirty="0" smtClean="0"/>
          </a:p>
          <a:p>
            <a:r>
              <a:rPr lang="ja-JP" altLang="en-US" dirty="0" smtClean="0"/>
              <a:t>ますます東京の利便性が高まる</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95536" y="260648"/>
            <a:ext cx="8229600" cy="6408712"/>
          </a:xfrm>
        </p:spPr>
        <p:txBody>
          <a:bodyPr>
            <a:normAutofit/>
          </a:bodyPr>
          <a:lstStyle/>
          <a:p>
            <a:pPr>
              <a:lnSpc>
                <a:spcPct val="80000"/>
              </a:lnSpc>
            </a:pPr>
            <a:r>
              <a:rPr lang="ja-JP" altLang="en-US" dirty="0" smtClean="0"/>
              <a:t>さらに、生産性の最も低い産業の一つである建設業を通じて経済資源を投入した結果、その</a:t>
            </a:r>
            <a:r>
              <a:rPr lang="ja-JP" altLang="en-US" dirty="0" smtClean="0">
                <a:solidFill>
                  <a:srgbClr val="FF0000"/>
                </a:solidFill>
              </a:rPr>
              <a:t>地域の生産性上昇の機会をすっかり奪ってしまった可能性</a:t>
            </a:r>
            <a:r>
              <a:rPr lang="ja-JP" altLang="en-US" dirty="0" smtClean="0"/>
              <a:t>もある。</a:t>
            </a:r>
            <a:r>
              <a:rPr lang="en-US" altLang="ja-JP" dirty="0" smtClean="0"/>
              <a:t>1980</a:t>
            </a:r>
            <a:r>
              <a:rPr lang="ja-JP" altLang="en-US" dirty="0" smtClean="0"/>
              <a:t>年から</a:t>
            </a:r>
            <a:r>
              <a:rPr lang="en-US" altLang="ja-JP" dirty="0" smtClean="0"/>
              <a:t>1998</a:t>
            </a:r>
            <a:r>
              <a:rPr lang="ja-JP" altLang="en-US" dirty="0" smtClean="0"/>
              <a:t>年の約</a:t>
            </a:r>
            <a:r>
              <a:rPr lang="en-US" altLang="ja-JP" dirty="0" smtClean="0"/>
              <a:t>20</a:t>
            </a:r>
            <a:r>
              <a:rPr lang="ja-JP" altLang="en-US" dirty="0" smtClean="0"/>
              <a:t>年間に、公共投資を担う建設業の労働生産性はわずか</a:t>
            </a:r>
            <a:r>
              <a:rPr lang="en-US" altLang="ja-JP" dirty="0" smtClean="0"/>
              <a:t>7%</a:t>
            </a:r>
            <a:r>
              <a:rPr lang="ja-JP" altLang="en-US" dirty="0" smtClean="0"/>
              <a:t>しか上昇していない。</a:t>
            </a:r>
          </a:p>
          <a:p>
            <a:pPr>
              <a:lnSpc>
                <a:spcPct val="80000"/>
              </a:lnSpc>
            </a:pPr>
            <a:r>
              <a:rPr lang="ja-JP" altLang="en-US" dirty="0" smtClean="0"/>
              <a:t>その間に賃金水準は</a:t>
            </a:r>
            <a:r>
              <a:rPr lang="en-US" altLang="ja-JP" dirty="0" smtClean="0"/>
              <a:t>68%</a:t>
            </a:r>
            <a:r>
              <a:rPr lang="ja-JP" altLang="en-US" dirty="0" smtClean="0"/>
              <a:t>増加し、そのほとんどが価格に転嫁されたために、建設業のデフレターは高い上昇（</a:t>
            </a:r>
            <a:r>
              <a:rPr lang="en-US" altLang="ja-JP" dirty="0" smtClean="0"/>
              <a:t>61%</a:t>
            </a:r>
            <a:r>
              <a:rPr lang="ja-JP" altLang="en-US" dirty="0" smtClean="0"/>
              <a:t>）を見せている。</a:t>
            </a:r>
            <a:r>
              <a:rPr lang="ja-JP" altLang="en-US" dirty="0" smtClean="0">
                <a:solidFill>
                  <a:srgbClr val="FF0000"/>
                </a:solidFill>
              </a:rPr>
              <a:t>低い生産性にもかかわらず賃金が割高に設定</a:t>
            </a:r>
            <a:r>
              <a:rPr lang="ja-JP" altLang="en-US" dirty="0" smtClean="0"/>
              <a:t>されたために、同地域全体の賃金が高止まりし、</a:t>
            </a:r>
            <a:r>
              <a:rPr lang="ja-JP" altLang="en-US" dirty="0" smtClean="0">
                <a:solidFill>
                  <a:srgbClr val="FF0000"/>
                </a:solidFill>
              </a:rPr>
              <a:t>企業進出を阻んだ可能性</a:t>
            </a:r>
            <a:r>
              <a:rPr lang="ja-JP" altLang="en-US" dirty="0" smtClean="0"/>
              <a:t>もある。</a:t>
            </a:r>
            <a:r>
              <a:rPr lang="ja-JP" altLang="en-US" dirty="0" smtClean="0">
                <a:solidFill>
                  <a:srgbClr val="FF0000"/>
                </a:solidFill>
              </a:rPr>
              <a:t>非効率な財政支出が地方経済の成長機会を奪ったのである。</a:t>
            </a:r>
            <a:r>
              <a:rPr lang="ja-JP" altLang="en-US" dirty="0" smtClean="0"/>
              <a:t>従来型の所得移転を止めることが地方の発展に必要であることを強調すべき。</a:t>
            </a:r>
          </a:p>
          <a:p>
            <a:endParaRPr kumimoji="1" lang="ja-JP"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79512" y="333375"/>
            <a:ext cx="8507288" cy="6264275"/>
          </a:xfrm>
        </p:spPr>
        <p:txBody>
          <a:bodyPr/>
          <a:lstStyle/>
          <a:p>
            <a:r>
              <a:rPr lang="ja-JP" altLang="en-US" sz="2800" dirty="0"/>
              <a:t>中央集権的国家構造のもとで、国を発展させ、生産性を向上させるには</a:t>
            </a:r>
            <a:r>
              <a:rPr lang="ja-JP" altLang="en-US" sz="2800" dirty="0">
                <a:solidFill>
                  <a:srgbClr val="FF0000"/>
                </a:solidFill>
              </a:rPr>
              <a:t>、企業を都市に集め、人や物を吸収する政策を採るのは必然で</a:t>
            </a:r>
            <a:r>
              <a:rPr lang="ja-JP" altLang="en-US" sz="2800" dirty="0"/>
              <a:t>あり、そのために、都市が発展し、地方は衰退するのは当然の帰結といえる。</a:t>
            </a:r>
          </a:p>
          <a:p>
            <a:r>
              <a:rPr lang="ja-JP" altLang="en-US" sz="2800" dirty="0"/>
              <a:t>そして、地方の反乱を抑えるために、また、地方の格差をなくすためにも、全国一律の最低限のサービスが受けられるように、地方交付税制度が設けられ、また、産業の都市集中化から就業機会と所得の損失を補填するために公共事業を地方に配分するという構造が戦後続いてきた。また、政治構造でも、地方選出を優遇したものになって、一票の格差の拡大をも容認してきたといえるかもしれない。</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23528" y="274638"/>
            <a:ext cx="8568952" cy="1143000"/>
          </a:xfrm>
          <a:noFill/>
          <a:ln w="38100">
            <a:solidFill>
              <a:schemeClr val="tx1"/>
            </a:solidFill>
          </a:ln>
        </p:spPr>
        <p:txBody>
          <a:bodyPr>
            <a:normAutofit fontScale="90000"/>
          </a:bodyPr>
          <a:lstStyle/>
          <a:p>
            <a:r>
              <a:rPr lang="ja-JP" altLang="en-US" dirty="0"/>
              <a:t>都市と「地方</a:t>
            </a:r>
            <a:r>
              <a:rPr lang="en-US" altLang="ja-JP" dirty="0"/>
              <a:t>(</a:t>
            </a:r>
            <a:r>
              <a:rPr lang="ja-JP" altLang="en-US" dirty="0"/>
              <a:t>田舎</a:t>
            </a:r>
            <a:r>
              <a:rPr lang="en-US" altLang="ja-JP" dirty="0"/>
              <a:t>)</a:t>
            </a:r>
            <a:r>
              <a:rPr lang="ja-JP" altLang="en-US" dirty="0" smtClean="0"/>
              <a:t>」の対立論への反論</a:t>
            </a:r>
            <a:endParaRPr lang="ja-JP" altLang="en-US" dirty="0"/>
          </a:p>
        </p:txBody>
      </p:sp>
      <p:sp>
        <p:nvSpPr>
          <p:cNvPr id="25603" name="Rectangle 3"/>
          <p:cNvSpPr>
            <a:spLocks noGrp="1" noChangeArrowheads="1"/>
          </p:cNvSpPr>
          <p:nvPr>
            <p:ph type="body" idx="1"/>
          </p:nvPr>
        </p:nvSpPr>
        <p:spPr>
          <a:xfrm>
            <a:off x="457200" y="1600200"/>
            <a:ext cx="8229600" cy="5141168"/>
          </a:xfrm>
        </p:spPr>
        <p:txBody>
          <a:bodyPr/>
          <a:lstStyle/>
          <a:p>
            <a:pPr>
              <a:lnSpc>
                <a:spcPct val="80000"/>
              </a:lnSpc>
            </a:pPr>
            <a:r>
              <a:rPr lang="ja-JP" altLang="en-US" sz="2800" dirty="0" smtClean="0"/>
              <a:t>「戦後</a:t>
            </a:r>
            <a:r>
              <a:rPr lang="en-US" altLang="ja-JP" sz="2800" dirty="0"/>
              <a:t>55</a:t>
            </a:r>
            <a:r>
              <a:rPr lang="ja-JP" altLang="en-US" sz="2800" dirty="0"/>
              <a:t>年にわたり、</a:t>
            </a:r>
            <a:r>
              <a:rPr lang="ja-JP" altLang="en-US" sz="2800" dirty="0">
                <a:solidFill>
                  <a:srgbClr val="FF0000"/>
                </a:solidFill>
              </a:rPr>
              <a:t>労働力を供給してきた地方</a:t>
            </a:r>
            <a:r>
              <a:rPr lang="ja-JP" altLang="en-US" sz="2800" dirty="0"/>
              <a:t>と、その労働力をもって経済の発展の中心となった都市で構成してきた中央集権的国家構造が、今の問題の</a:t>
            </a:r>
            <a:r>
              <a:rPr lang="ja-JP" altLang="en-US" sz="2800" dirty="0" smtClean="0"/>
              <a:t>根源」で</a:t>
            </a:r>
            <a:r>
              <a:rPr lang="ja-JP" altLang="en-US" sz="2800" dirty="0"/>
              <a:t>あり、そうであれば、まず</a:t>
            </a:r>
            <a:r>
              <a:rPr lang="ja-JP" altLang="en-US" sz="2800" dirty="0" smtClean="0"/>
              <a:t>、「都市</a:t>
            </a:r>
            <a:r>
              <a:rPr lang="ja-JP" altLang="en-US" sz="2800" dirty="0"/>
              <a:t>と地方の対立を回避するには、中央主権的国家構造を改め、地方分権あるいは地方主権に切り替える覚悟が中央政府にあるかということに</a:t>
            </a:r>
            <a:r>
              <a:rPr lang="ja-JP" altLang="en-US" sz="2800" dirty="0" smtClean="0"/>
              <a:t>なる」という論調</a:t>
            </a:r>
            <a:endParaRPr lang="en-US" altLang="ja-JP" sz="2800" dirty="0" smtClean="0"/>
          </a:p>
          <a:p>
            <a:pPr>
              <a:lnSpc>
                <a:spcPct val="80000"/>
              </a:lnSpc>
            </a:pPr>
            <a:r>
              <a:rPr lang="ja-JP" altLang="en-US" sz="2800" dirty="0" smtClean="0"/>
              <a:t>地方分権は、都会でも同じ。東京のことは東京で、大阪のことは大阪でということになれば、単純な分権論では解決しない</a:t>
            </a:r>
            <a:endParaRPr lang="en-US" altLang="ja-JP" sz="2800" dirty="0" smtClean="0"/>
          </a:p>
          <a:p>
            <a:pPr>
              <a:lnSpc>
                <a:spcPct val="80000"/>
              </a:lnSpc>
            </a:pPr>
            <a:r>
              <a:rPr lang="ja-JP" altLang="en-US" sz="2800" dirty="0" smtClean="0"/>
              <a:t>労働力の田舎から都会への移動は、人口ボーナスとして日本の発展の原動力。都会と田舎の対立ではない。これから人口減少社会、借金返済社会で田舎は負担するのか？</a:t>
            </a:r>
            <a:endParaRPr lang="en-US" altLang="ja-JP" sz="2800" dirty="0" smtClean="0"/>
          </a:p>
          <a:p>
            <a:pPr>
              <a:lnSpc>
                <a:spcPct val="80000"/>
              </a:lnSpc>
            </a:pPr>
            <a:endParaRPr lang="ja-JP" alt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38100">
            <a:solidFill>
              <a:schemeClr val="tx1"/>
            </a:solidFill>
          </a:ln>
        </p:spPr>
        <p:txBody>
          <a:bodyPr/>
          <a:lstStyle/>
          <a:p>
            <a:pPr algn="l"/>
            <a:r>
              <a:rPr lang="ja-JP" altLang="en-US" sz="3200" dirty="0"/>
              <a:t>なぜ「地方」は、道路特定財源の見直しを「都市のエゴ」、「地方いじめ」と受け止めるのか</a:t>
            </a:r>
          </a:p>
        </p:txBody>
      </p:sp>
      <p:sp>
        <p:nvSpPr>
          <p:cNvPr id="26627" name="Rectangle 3"/>
          <p:cNvSpPr>
            <a:spLocks noGrp="1" noChangeArrowheads="1"/>
          </p:cNvSpPr>
          <p:nvPr>
            <p:ph type="body" idx="1"/>
          </p:nvPr>
        </p:nvSpPr>
        <p:spPr>
          <a:xfrm>
            <a:off x="457200" y="1600200"/>
            <a:ext cx="8229600" cy="5257800"/>
          </a:xfrm>
        </p:spPr>
        <p:txBody>
          <a:bodyPr>
            <a:noAutofit/>
          </a:bodyPr>
          <a:lstStyle/>
          <a:p>
            <a:pPr>
              <a:lnSpc>
                <a:spcPct val="90000"/>
              </a:lnSpc>
            </a:pPr>
            <a:r>
              <a:rPr lang="ja-JP" altLang="en-US" sz="2800" dirty="0"/>
              <a:t>道路特定財源にしても地方交付税にしても、「地方」が独自に地域発展に取り組む意欲を弱めている一つの</a:t>
            </a:r>
            <a:r>
              <a:rPr lang="ja-JP" altLang="en-US" sz="2800" dirty="0" smtClean="0"/>
              <a:t>象徴</a:t>
            </a:r>
            <a:endParaRPr lang="ja-JP" altLang="en-US" sz="2800" dirty="0"/>
          </a:p>
          <a:p>
            <a:pPr>
              <a:lnSpc>
                <a:spcPct val="90000"/>
              </a:lnSpc>
            </a:pPr>
            <a:r>
              <a:rPr lang="ja-JP" altLang="en-US" sz="2800" dirty="0"/>
              <a:t>「地方」も当然そう感じて</a:t>
            </a:r>
            <a:r>
              <a:rPr lang="ja-JP" altLang="en-US" sz="2800" dirty="0" smtClean="0"/>
              <a:t>いる。</a:t>
            </a:r>
            <a:r>
              <a:rPr lang="ja-JP" altLang="en-US" sz="2800" dirty="0"/>
              <a:t>また、厄介な対立の構図に仕立てる結果、改革は頓挫しかねず、地方分権は掛け声倒れとなり、結局従来の制度を残したまま、国と地方の関係は今と大きくは変わらないこととなりかねない。</a:t>
            </a:r>
          </a:p>
          <a:p>
            <a:pPr>
              <a:lnSpc>
                <a:spcPct val="90000"/>
              </a:lnSpc>
            </a:pPr>
            <a:r>
              <a:rPr lang="ja-JP" altLang="en-US" sz="2800" dirty="0"/>
              <a:t>これまでの社会は、生産性の低い</a:t>
            </a:r>
            <a:r>
              <a:rPr lang="ja-JP" altLang="en-US" sz="2800" dirty="0" smtClean="0"/>
              <a:t>分野へ</a:t>
            </a:r>
            <a:r>
              <a:rPr lang="ja-JP" altLang="en-US" sz="2800" dirty="0"/>
              <a:t>の政府の関与を余りに無批判に容認してきたのではないか。過疎地、積雪寒冷地など次から次ぎへと</a:t>
            </a:r>
            <a:r>
              <a:rPr lang="ja-JP" altLang="en-US" sz="2800" dirty="0">
                <a:solidFill>
                  <a:srgbClr val="FF0000"/>
                </a:solidFill>
              </a:rPr>
              <a:t>「経済的弱者」を作り上げ、政府関与を増大させて</a:t>
            </a:r>
            <a:r>
              <a:rPr lang="ja-JP" altLang="en-US" sz="2800" dirty="0" smtClean="0">
                <a:solidFill>
                  <a:srgbClr val="FF0000"/>
                </a:solidFill>
              </a:rPr>
              <a:t>きた</a:t>
            </a:r>
            <a:r>
              <a:rPr lang="ja-JP" altLang="en-US" sz="2800" dirty="0" smtClean="0"/>
              <a:t> ⇒結局都会への吸い上げにつながった</a:t>
            </a:r>
            <a:endParaRPr lang="ja-JP"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850900"/>
          </a:xfrm>
          <a:noFill/>
          <a:ln>
            <a:solidFill>
              <a:schemeClr val="tx1"/>
            </a:solidFill>
          </a:ln>
        </p:spPr>
        <p:txBody>
          <a:bodyPr/>
          <a:lstStyle/>
          <a:p>
            <a:r>
              <a:rPr lang="ja-JP" altLang="en-US" dirty="0"/>
              <a:t>地方への税財源移譲 </a:t>
            </a:r>
          </a:p>
        </p:txBody>
      </p:sp>
      <p:sp>
        <p:nvSpPr>
          <p:cNvPr id="27651" name="Rectangle 3"/>
          <p:cNvSpPr>
            <a:spLocks noGrp="1" noChangeArrowheads="1"/>
          </p:cNvSpPr>
          <p:nvPr>
            <p:ph type="body" idx="1"/>
          </p:nvPr>
        </p:nvSpPr>
        <p:spPr>
          <a:xfrm>
            <a:off x="0" y="1417638"/>
            <a:ext cx="8964613" cy="5683770"/>
          </a:xfrm>
        </p:spPr>
        <p:txBody>
          <a:bodyPr>
            <a:normAutofit/>
          </a:bodyPr>
          <a:lstStyle/>
          <a:p>
            <a:pPr>
              <a:lnSpc>
                <a:spcPct val="80000"/>
              </a:lnSpc>
            </a:pPr>
            <a:r>
              <a:rPr lang="ja-JP" altLang="en-US" sz="2800" dirty="0"/>
              <a:t>地方が自立するためには独自の税財源が必要だという主張</a:t>
            </a:r>
          </a:p>
          <a:p>
            <a:pPr>
              <a:lnSpc>
                <a:spcPct val="80000"/>
              </a:lnSpc>
            </a:pPr>
            <a:r>
              <a:rPr lang="ja-JP" altLang="en-US" sz="2800" dirty="0"/>
              <a:t>最終的には当然然るべき独自の税財源を地方は持つことになるが、その前にやらなければいけないことがある</a:t>
            </a:r>
          </a:p>
          <a:p>
            <a:pPr>
              <a:lnSpc>
                <a:spcPct val="80000"/>
              </a:lnSpc>
            </a:pPr>
            <a:r>
              <a:rPr lang="ja-JP" altLang="en-US" sz="2800" dirty="0"/>
              <a:t>「地方」では、首長と有権者とが非常に近く、一人一人の顔が</a:t>
            </a:r>
            <a:r>
              <a:rPr lang="ja-JP" altLang="en-US" sz="2800" dirty="0" smtClean="0"/>
              <a:t>わかる。</a:t>
            </a:r>
            <a:r>
              <a:rPr lang="ja-JP" altLang="en-US" sz="2800" dirty="0"/>
              <a:t>些細な事にまで利害が付きまとってくる。</a:t>
            </a:r>
            <a:r>
              <a:rPr lang="en-US" altLang="ja-JP" sz="2800" dirty="0"/>
              <a:t>4</a:t>
            </a:r>
            <a:r>
              <a:rPr lang="ja-JP" altLang="en-US" sz="2800" dirty="0"/>
              <a:t>年ごとに選挙を戦う普通の首長の場合は、一人一人の要望をそうそう断りきれるものではない。結局、財政運営はルーズに流れがち。更に言えば、税を住民にお願いするという経験が首長にも議会にもなく、この意味からも効率的な財政運営に対するチェックは働きにくい。</a:t>
            </a:r>
          </a:p>
          <a:p>
            <a:pPr>
              <a:lnSpc>
                <a:spcPct val="80000"/>
              </a:lnSpc>
            </a:pPr>
            <a:r>
              <a:rPr lang="ja-JP" altLang="en-US" sz="2800" dirty="0" smtClean="0"/>
              <a:t>改革派</a:t>
            </a:r>
            <a:r>
              <a:rPr lang="ja-JP" altLang="en-US" sz="2800" dirty="0"/>
              <a:t>として注目されている知事が道路特定</a:t>
            </a:r>
            <a:r>
              <a:rPr lang="ja-JP" altLang="en-US" sz="2800" dirty="0" smtClean="0"/>
              <a:t>財源と</a:t>
            </a:r>
            <a:r>
              <a:rPr lang="ja-JP" altLang="en-US" sz="2800" dirty="0"/>
              <a:t>地方交付税の見直しに</a:t>
            </a:r>
            <a:r>
              <a:rPr lang="ja-JP" altLang="en-US" sz="2800" dirty="0" smtClean="0"/>
              <a:t>ついて改革派</a:t>
            </a:r>
            <a:r>
              <a:rPr lang="ja-JP" altLang="en-US" sz="2800" dirty="0"/>
              <a:t>らしくない発言が見受けられる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57200" y="549274"/>
            <a:ext cx="8229600" cy="6192093"/>
          </a:xfrm>
        </p:spPr>
        <p:txBody>
          <a:bodyPr>
            <a:noAutofit/>
          </a:bodyPr>
          <a:lstStyle/>
          <a:p>
            <a:pPr>
              <a:lnSpc>
                <a:spcPct val="90000"/>
              </a:lnSpc>
            </a:pPr>
            <a:r>
              <a:rPr lang="ja-JP" altLang="en-US" dirty="0"/>
              <a:t>地方で作られた電気がどこで使われているか、発電の経済性、これから発生する廃棄物処理費用の問題などどれをとっても、地方に必要なものであるとは考えられない。現実にこのようなものはいらないという声が地方では大きくなっている。 </a:t>
            </a:r>
          </a:p>
          <a:p>
            <a:pPr>
              <a:lnSpc>
                <a:spcPct val="90000"/>
              </a:lnSpc>
            </a:pPr>
            <a:r>
              <a:rPr lang="ja-JP" altLang="en-US" dirty="0" smtClean="0"/>
              <a:t>電力</a:t>
            </a:r>
            <a:r>
              <a:rPr lang="ja-JP" altLang="en-US" dirty="0"/>
              <a:t>のほとんどはいわゆる都市で利用されて</a:t>
            </a:r>
            <a:r>
              <a:rPr lang="ja-JP" altLang="en-US" dirty="0" smtClean="0"/>
              <a:t>いる。</a:t>
            </a:r>
            <a:r>
              <a:rPr lang="ja-JP" altLang="en-US" dirty="0">
                <a:solidFill>
                  <a:srgbClr val="FF0000"/>
                </a:solidFill>
              </a:rPr>
              <a:t>なぜ大都会に原発が作れないか</a:t>
            </a:r>
            <a:r>
              <a:rPr lang="ja-JP" altLang="en-US" dirty="0"/>
              <a:t>を、都市と地方の公平性を実現するという観点から、地方にいる人間が納得できるように説明しないと、原発問題について都会と地方の対立、というより地方の人間からみた都会の人間の発言に対する、胡散臭さは消えない。</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457200" y="260350"/>
            <a:ext cx="8229600" cy="6337300"/>
          </a:xfrm>
        </p:spPr>
        <p:txBody>
          <a:bodyPr/>
          <a:lstStyle/>
          <a:p>
            <a:r>
              <a:rPr lang="ja-JP" altLang="en-US" dirty="0"/>
              <a:t>都市と地方の対立は、（都市＋地方の自立した商工業者）対（地方の補助金依存の自治体・業者）という構図として捉えるのが望ましい。「地方」が一枚岩で</a:t>
            </a:r>
            <a:r>
              <a:rPr lang="ja-JP" altLang="en-US" dirty="0" smtClean="0"/>
              <a:t>ない</a:t>
            </a:r>
            <a:endParaRPr lang="ja-JP" altLang="en-US" dirty="0"/>
          </a:p>
          <a:p>
            <a:r>
              <a:rPr lang="ja-JP" altLang="en-US" dirty="0"/>
              <a:t>事実、地方交付税削減の議論で反対意見を露骨に述べたのは、地方部の知事・市町村長と建設業者の</a:t>
            </a:r>
            <a:r>
              <a:rPr lang="ja-JP" altLang="en-US" dirty="0" smtClean="0"/>
              <a:t>社長。</a:t>
            </a:r>
            <a:r>
              <a:rPr lang="ja-JP" altLang="en-US" dirty="0"/>
              <a:t>これに対して、自民党総裁選の際、都道府県での予備選挙で地方部でも構造改革を唱えた小泉氏が多くの支持を</a:t>
            </a:r>
            <a:r>
              <a:rPr lang="ja-JP" altLang="en-US" dirty="0" smtClean="0"/>
              <a:t>集めた</a:t>
            </a:r>
            <a:r>
              <a:rPr lang="ja-JP" altLang="en-US" dirty="0"/>
              <a:t>。この対照は、地方部が一枚岩でないことを示す</a:t>
            </a:r>
            <a:r>
              <a:rPr lang="ja-JP" altLang="en-US" dirty="0" smtClean="0"/>
              <a:t>証左。</a:t>
            </a:r>
            <a:endParaRPr lang="ja-JP"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solidFill>
              <a:schemeClr val="tx1"/>
            </a:solidFill>
          </a:ln>
        </p:spPr>
        <p:txBody>
          <a:bodyPr/>
          <a:lstStyle/>
          <a:p>
            <a:r>
              <a:rPr lang="ja-JP" altLang="en-US" dirty="0"/>
              <a:t>公共事業は所得再分配の役割</a:t>
            </a:r>
          </a:p>
        </p:txBody>
      </p:sp>
      <p:sp>
        <p:nvSpPr>
          <p:cNvPr id="34819" name="Rectangle 3"/>
          <p:cNvSpPr>
            <a:spLocks noGrp="1" noChangeArrowheads="1"/>
          </p:cNvSpPr>
          <p:nvPr>
            <p:ph type="body" idx="1"/>
          </p:nvPr>
        </p:nvSpPr>
        <p:spPr>
          <a:xfrm>
            <a:off x="251520" y="1600200"/>
            <a:ext cx="8435280" cy="5069160"/>
          </a:xfrm>
        </p:spPr>
        <p:txBody>
          <a:bodyPr>
            <a:noAutofit/>
          </a:bodyPr>
          <a:lstStyle/>
          <a:p>
            <a:pPr>
              <a:lnSpc>
                <a:spcPct val="90000"/>
              </a:lnSpc>
            </a:pPr>
            <a:r>
              <a:rPr lang="ja-JP" altLang="en-US" dirty="0" smtClean="0"/>
              <a:t>都市</a:t>
            </a:r>
            <a:r>
              <a:rPr lang="ja-JP" altLang="en-US" dirty="0"/>
              <a:t>と地方の所得格差の原因は</a:t>
            </a:r>
            <a:r>
              <a:rPr lang="ja-JP" altLang="en-US" dirty="0">
                <a:solidFill>
                  <a:srgbClr val="FF0000"/>
                </a:solidFill>
              </a:rPr>
              <a:t>両者の生産性格差</a:t>
            </a:r>
            <a:r>
              <a:rPr lang="ja-JP" altLang="en-US" dirty="0"/>
              <a:t>にある。都市部には生産性の高い企業が集中して</a:t>
            </a:r>
            <a:r>
              <a:rPr lang="ja-JP" altLang="en-US" dirty="0" smtClean="0"/>
              <a:t>いるので</a:t>
            </a:r>
            <a:r>
              <a:rPr lang="ja-JP" altLang="en-US" dirty="0"/>
              <a:t>、どうしても格差が</a:t>
            </a:r>
            <a:r>
              <a:rPr lang="ja-JP" altLang="en-US" dirty="0" smtClean="0"/>
              <a:t>発生。</a:t>
            </a:r>
            <a:endParaRPr lang="en-US" altLang="ja-JP" dirty="0" smtClean="0"/>
          </a:p>
          <a:p>
            <a:pPr>
              <a:lnSpc>
                <a:spcPct val="90000"/>
              </a:lnSpc>
            </a:pPr>
            <a:r>
              <a:rPr lang="ja-JP" altLang="en-US" dirty="0" smtClean="0"/>
              <a:t>市場</a:t>
            </a:r>
            <a:r>
              <a:rPr lang="ja-JP" altLang="en-US" dirty="0"/>
              <a:t>メカニズムにまかせてこの事態を放置すれば人材も地方から流出</a:t>
            </a:r>
            <a:r>
              <a:rPr lang="ja-JP" altLang="en-US" dirty="0" smtClean="0"/>
              <a:t>するし</a:t>
            </a:r>
            <a:r>
              <a:rPr lang="ja-JP" altLang="en-US" dirty="0"/>
              <a:t>、都市と地方の格差はますます広がる</a:t>
            </a:r>
            <a:r>
              <a:rPr lang="ja-JP" altLang="en-US" dirty="0" smtClean="0"/>
              <a:t>。</a:t>
            </a:r>
            <a:endParaRPr lang="en-US" altLang="ja-JP" dirty="0" smtClean="0"/>
          </a:p>
          <a:p>
            <a:pPr>
              <a:lnSpc>
                <a:spcPct val="90000"/>
              </a:lnSpc>
            </a:pPr>
            <a:r>
              <a:rPr lang="ja-JP" altLang="en-US" dirty="0" smtClean="0"/>
              <a:t>そこ</a:t>
            </a:r>
            <a:r>
              <a:rPr lang="ja-JP" altLang="en-US" dirty="0"/>
              <a:t>で社会政策の観点から地方交付税や公共事業を使うことにより</a:t>
            </a:r>
            <a:r>
              <a:rPr lang="ja-JP" altLang="en-US" dirty="0">
                <a:solidFill>
                  <a:srgbClr val="FF0000"/>
                </a:solidFill>
              </a:rPr>
              <a:t>格差をある程度是正</a:t>
            </a:r>
            <a:r>
              <a:rPr lang="ja-JP" altLang="en-US" dirty="0"/>
              <a:t>することは必要であり、それには一定の評価を与える</a:t>
            </a:r>
            <a:r>
              <a:rPr lang="ja-JP" altLang="en-US" dirty="0" smtClean="0"/>
              <a:t>べき（</a:t>
            </a:r>
            <a:r>
              <a:rPr lang="ja-JP" altLang="en-US" dirty="0" smtClean="0">
                <a:solidFill>
                  <a:srgbClr val="FF0000"/>
                </a:solidFill>
              </a:rPr>
              <a:t>政治的説明</a:t>
            </a:r>
            <a:r>
              <a:rPr lang="ja-JP" altLang="en-US" dirty="0" smtClean="0"/>
              <a:t>）。</a:t>
            </a:r>
            <a:endParaRPr lang="ja-JP"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264696"/>
          </a:xfrm>
        </p:spPr>
        <p:txBody>
          <a:bodyPr>
            <a:normAutofit/>
          </a:bodyPr>
          <a:lstStyle/>
          <a:p>
            <a:pPr>
              <a:lnSpc>
                <a:spcPct val="90000"/>
              </a:lnSpc>
              <a:buNone/>
            </a:pPr>
            <a:r>
              <a:rPr lang="ja-JP" altLang="en-US" dirty="0" smtClean="0"/>
              <a:t>都市から地方への資金の流れを正当化するため、都市住民に具体的なメリットを実感してもらうことが、政治的には死活的に重要。</a:t>
            </a:r>
          </a:p>
          <a:p>
            <a:pPr>
              <a:lnSpc>
                <a:spcPct val="90000"/>
              </a:lnSpc>
              <a:buNone/>
            </a:pPr>
            <a:r>
              <a:rPr lang="ja-JP" altLang="en-US" dirty="0" smtClean="0"/>
              <a:t>具体的には、</a:t>
            </a:r>
          </a:p>
          <a:p>
            <a:pPr>
              <a:lnSpc>
                <a:spcPct val="90000"/>
              </a:lnSpc>
            </a:pPr>
            <a:r>
              <a:rPr lang="ja-JP" altLang="en-US" dirty="0" smtClean="0"/>
              <a:t>「顔の見える」農家からの安全でおいしい農産物の供給 </a:t>
            </a:r>
          </a:p>
          <a:p>
            <a:pPr>
              <a:lnSpc>
                <a:spcPct val="90000"/>
              </a:lnSpc>
            </a:pPr>
            <a:r>
              <a:rPr lang="ja-JP" altLang="en-US" dirty="0" smtClean="0"/>
              <a:t>都会の子どもたちの「田舎暮らし」体験 </a:t>
            </a:r>
          </a:p>
          <a:p>
            <a:pPr>
              <a:lnSpc>
                <a:spcPct val="90000"/>
              </a:lnSpc>
            </a:pPr>
            <a:r>
              <a:rPr lang="ja-JP" altLang="en-US" dirty="0" smtClean="0"/>
              <a:t>大人も含めた農業・漁業・林業体験 </a:t>
            </a:r>
          </a:p>
          <a:p>
            <a:pPr>
              <a:lnSpc>
                <a:spcPct val="90000"/>
              </a:lnSpc>
            </a:pPr>
            <a:r>
              <a:rPr lang="ja-JP" altLang="en-US" dirty="0" smtClean="0"/>
              <a:t>都会の住民が田舎に菜園を持ち、定期的に園芸に訪れる </a:t>
            </a:r>
          </a:p>
          <a:p>
            <a:pPr>
              <a:lnSpc>
                <a:spcPct val="90000"/>
              </a:lnSpc>
            </a:pPr>
            <a:r>
              <a:rPr lang="ja-JP" altLang="en-US" dirty="0" smtClean="0"/>
              <a:t>都会で飼えないペットを飼う</a:t>
            </a:r>
            <a:endParaRPr lang="en-US" altLang="ja-JP" dirty="0" smtClean="0"/>
          </a:p>
          <a:p>
            <a:pPr>
              <a:lnSpc>
                <a:spcPct val="90000"/>
              </a:lnSpc>
              <a:buNone/>
            </a:pPr>
            <a:r>
              <a:rPr lang="ja-JP" altLang="en-US" dirty="0" smtClean="0"/>
              <a:t>といった意見が出されているが・・・・・？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lang="ja-JP" altLang="en-US" dirty="0" smtClean="0"/>
              <a:t>日本の田舎の強さ　長子相続により成立　戦後は追い出された兄弟を大都会が吸収した。上京した次三男より長男にほうが暮らしは上。長男もよりよき生活を求め上京。</a:t>
            </a:r>
            <a:endParaRPr lang="en-US" altLang="ja-JP" dirty="0" smtClean="0"/>
          </a:p>
          <a:p>
            <a:r>
              <a:rPr lang="ja-JP" altLang="en-US" dirty="0" smtClean="0"/>
              <a:t>田舎は　兼業をそれに乗せて成立してきたがいよいよ過疎化。</a:t>
            </a:r>
            <a:endParaRPr lang="en-US" altLang="ja-JP" dirty="0" smtClean="0"/>
          </a:p>
          <a:p>
            <a:r>
              <a:rPr lang="ja-JP" altLang="en-US" dirty="0" smtClean="0">
                <a:solidFill>
                  <a:srgbClr val="FF0000"/>
                </a:solidFill>
              </a:rPr>
              <a:t>田舎の人にとっては隣町はあこがれではなく軽蔑の対象、それを飛び越えた東京にあこがれた。</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a:solidFill>
              <a:schemeClr val="tx1"/>
            </a:solidFill>
          </a:ln>
        </p:spPr>
        <p:txBody>
          <a:bodyPr/>
          <a:lstStyle/>
          <a:p>
            <a:r>
              <a:rPr lang="ja-JP" altLang="en-US" dirty="0" smtClean="0"/>
              <a:t>全国ネットワーク</a:t>
            </a:r>
            <a:endParaRPr lang="ja-JP" altLang="en-US" dirty="0"/>
          </a:p>
        </p:txBody>
      </p:sp>
      <p:sp>
        <p:nvSpPr>
          <p:cNvPr id="4099" name="Rectangle 3"/>
          <p:cNvSpPr>
            <a:spLocks noGrp="1" noChangeArrowheads="1"/>
          </p:cNvSpPr>
          <p:nvPr>
            <p:ph type="body" idx="1"/>
          </p:nvPr>
        </p:nvSpPr>
        <p:spPr>
          <a:xfrm>
            <a:off x="457200" y="1600200"/>
            <a:ext cx="8507413" cy="3701008"/>
          </a:xfrm>
        </p:spPr>
        <p:txBody>
          <a:bodyPr/>
          <a:lstStyle/>
          <a:p>
            <a:pPr>
              <a:lnSpc>
                <a:spcPct val="90000"/>
              </a:lnSpc>
            </a:pPr>
            <a:r>
              <a:rPr lang="ja-JP" altLang="en-US" sz="2800" dirty="0" smtClean="0"/>
              <a:t>郵便局</a:t>
            </a:r>
            <a:r>
              <a:rPr lang="ja-JP" altLang="en-US" sz="2800" dirty="0"/>
              <a:t>　</a:t>
            </a:r>
            <a:r>
              <a:rPr lang="en-US" altLang="ja-JP" sz="2800" dirty="0"/>
              <a:t>25000</a:t>
            </a:r>
            <a:r>
              <a:rPr lang="ja-JP" altLang="en-US" sz="2800" dirty="0"/>
              <a:t>　唯一の無局村富山県船橋村に簡易郵便局１９９４年設置</a:t>
            </a:r>
          </a:p>
          <a:p>
            <a:pPr>
              <a:lnSpc>
                <a:spcPct val="90000"/>
              </a:lnSpc>
            </a:pPr>
            <a:r>
              <a:rPr lang="ja-JP" altLang="en-US" sz="2800" dirty="0"/>
              <a:t>交番</a:t>
            </a:r>
            <a:r>
              <a:rPr lang="en-US" altLang="ja-JP" sz="2800" dirty="0"/>
              <a:t>15000</a:t>
            </a:r>
            <a:r>
              <a:rPr lang="ja-JP" altLang="en-US" sz="2800" dirty="0"/>
              <a:t>　　</a:t>
            </a:r>
          </a:p>
          <a:p>
            <a:pPr>
              <a:lnSpc>
                <a:spcPct val="90000"/>
              </a:lnSpc>
            </a:pPr>
            <a:r>
              <a:rPr lang="ja-JP" altLang="en-US" sz="2800" dirty="0"/>
              <a:t>農協</a:t>
            </a:r>
            <a:r>
              <a:rPr lang="en-US" altLang="ja-JP" sz="2800" dirty="0"/>
              <a:t>1800</a:t>
            </a:r>
          </a:p>
          <a:p>
            <a:pPr>
              <a:lnSpc>
                <a:spcPct val="90000"/>
              </a:lnSpc>
            </a:pPr>
            <a:r>
              <a:rPr lang="ja-JP" altLang="en-US" sz="2800" dirty="0"/>
              <a:t>本屋</a:t>
            </a:r>
            <a:r>
              <a:rPr lang="en-US" altLang="ja-JP" sz="2800" dirty="0"/>
              <a:t>22000</a:t>
            </a:r>
            <a:r>
              <a:rPr lang="ja-JP" altLang="en-US" sz="2800" dirty="0"/>
              <a:t>店（取次５０社、出版社</a:t>
            </a:r>
            <a:r>
              <a:rPr lang="en-US" altLang="ja-JP" sz="2800" dirty="0"/>
              <a:t>4000</a:t>
            </a:r>
            <a:r>
              <a:rPr lang="ja-JP" altLang="en-US" sz="2800" dirty="0"/>
              <a:t>社、売上規模２兆６千億円）　７５年名古屋の三洋堂書店が第一号の郊外店　１万店出店１万店閉鎖</a:t>
            </a:r>
          </a:p>
          <a:p>
            <a:pPr>
              <a:lnSpc>
                <a:spcPct val="90000"/>
              </a:lnSpc>
            </a:pPr>
            <a:r>
              <a:rPr lang="ja-JP" altLang="en-US" sz="2800" dirty="0"/>
              <a:t>温泉地</a:t>
            </a:r>
            <a:r>
              <a:rPr lang="en-US" altLang="ja-JP" sz="2800" dirty="0"/>
              <a:t>2565</a:t>
            </a:r>
            <a:r>
              <a:rPr lang="ja-JP" altLang="en-US" sz="2800" dirty="0"/>
              <a:t>箇所（源泉</a:t>
            </a:r>
            <a:r>
              <a:rPr lang="en-US" altLang="ja-JP" sz="2800" dirty="0"/>
              <a:t>25455</a:t>
            </a:r>
            <a:r>
              <a:rPr lang="ja-JP" altLang="en-US" sz="2800" dirty="0"/>
              <a:t>箇所）</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w="38100">
            <a:solidFill>
              <a:schemeClr val="tx1">
                <a:lumMod val="95000"/>
                <a:lumOff val="5000"/>
              </a:schemeClr>
            </a:solidFill>
          </a:ln>
        </p:spPr>
        <p:txBody>
          <a:bodyPr/>
          <a:lstStyle/>
          <a:p>
            <a:r>
              <a:rPr lang="ja-JP" altLang="en-US" dirty="0" smtClean="0"/>
              <a:t>地方消滅</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「地方消滅」と言われるのも、本来地方が支え、地方を支えるべき若者が、アテもなく東京に出て行っているという側面がある</a:t>
            </a:r>
            <a:endParaRPr lang="en-US" altLang="ja-JP" dirty="0" smtClean="0"/>
          </a:p>
          <a:p>
            <a:r>
              <a:rPr lang="ja-JP" altLang="en-US" dirty="0" smtClean="0"/>
              <a:t>地方の若者が東京に来るのは、「地方の疲弊」という言われ方で、</a:t>
            </a:r>
            <a:r>
              <a:rPr lang="ja-JP" altLang="en-US" dirty="0" smtClean="0">
                <a:solidFill>
                  <a:srgbClr val="FF0000"/>
                </a:solidFill>
              </a:rPr>
              <a:t>東京の生活のほうがいいんだという価値観を植え付けられている</a:t>
            </a:r>
            <a:endParaRPr lang="en-US" altLang="ja-JP" dirty="0" smtClean="0">
              <a:solidFill>
                <a:srgbClr val="FF0000"/>
              </a:solidFill>
            </a:endParaRPr>
          </a:p>
          <a:p>
            <a:r>
              <a:rPr lang="ja-JP" altLang="en-US" dirty="0" smtClean="0"/>
              <a:t>東京のマスコミが地方のシャッター通りを映して、地方の疲弊と言うが、じゃあ東京にはシャッター通りはないか。</a:t>
            </a:r>
            <a:r>
              <a:rPr lang="ja-JP" altLang="en-US" dirty="0" smtClean="0">
                <a:solidFill>
                  <a:srgbClr val="FF0000"/>
                </a:solidFill>
              </a:rPr>
              <a:t>ちょっと駅から離れたところは軒並みシャッター街</a:t>
            </a:r>
            <a:endParaRPr kumimoji="1" lang="ja-JP" altLang="en-US" dirty="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fontScale="90000"/>
          </a:bodyPr>
          <a:lstStyle/>
          <a:p>
            <a:r>
              <a:rPr kumimoji="1" lang="ja-JP" altLang="en-US" dirty="0" smtClean="0"/>
              <a:t>ステレオタイプな「田舎イコール農業」</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田舎イコール農業は単純発想</a:t>
            </a:r>
            <a:endParaRPr lang="en-US" altLang="ja-JP" dirty="0" smtClean="0"/>
          </a:p>
          <a:p>
            <a:r>
              <a:rPr kumimoji="1" lang="ja-JP" altLang="en-US" dirty="0" smtClean="0">
                <a:solidFill>
                  <a:srgbClr val="FF0000"/>
                </a:solidFill>
              </a:rPr>
              <a:t>田舎の方が俗化が激しい</a:t>
            </a:r>
            <a:r>
              <a:rPr kumimoji="1" lang="ja-JP" altLang="en-US" dirty="0" smtClean="0"/>
              <a:t>。</a:t>
            </a:r>
            <a:endParaRPr kumimoji="1" lang="en-US" altLang="ja-JP" dirty="0" smtClean="0"/>
          </a:p>
          <a:p>
            <a:r>
              <a:rPr kumimoji="1" lang="ja-JP" altLang="en-US" dirty="0" smtClean="0">
                <a:solidFill>
                  <a:srgbClr val="FF0000"/>
                </a:solidFill>
              </a:rPr>
              <a:t>都心の高密度化による都会周辺の自然復活は？練馬の大根の復活</a:t>
            </a:r>
            <a:endParaRPr kumimoji="1" lang="en-US" altLang="ja-JP" dirty="0" smtClean="0">
              <a:solidFill>
                <a:srgbClr val="FF0000"/>
              </a:solidFill>
            </a:endParaRPr>
          </a:p>
          <a:p>
            <a:r>
              <a:rPr lang="ja-JP" altLang="en-US" dirty="0" smtClean="0"/>
              <a:t>自然あふれた地域は、「クリエイティヴな人種」や「贅沢な、金持ち」の住むところ　単純に田舎人の住むところではないという発想が必要　　</a:t>
            </a:r>
            <a:r>
              <a:rPr lang="ja-JP" altLang="en-US" dirty="0" smtClean="0">
                <a:solidFill>
                  <a:srgbClr val="FF0000"/>
                </a:solidFill>
              </a:rPr>
              <a:t>日本は個性を失った田舎が多い</a:t>
            </a:r>
            <a:endParaRPr kumimoji="1" lang="ja-JP" altLang="en-US" dirty="0">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5">
              <a:lumMod val="20000"/>
              <a:lumOff val="80000"/>
            </a:schemeClr>
          </a:solidFill>
        </p:spPr>
        <p:txBody>
          <a:bodyPr/>
          <a:lstStyle/>
          <a:p>
            <a:r>
              <a:rPr kumimoji="1" lang="ja-JP" altLang="en-US" dirty="0" smtClean="0"/>
              <a:t>地域主権</a:t>
            </a:r>
            <a:endParaRPr kumimoji="1" lang="ja-JP" altLang="en-US"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accent1"/>
            </a:solidFill>
          </a:ln>
        </p:spPr>
        <p:txBody>
          <a:bodyPr/>
          <a:lstStyle/>
          <a:p>
            <a:r>
              <a:rPr kumimoji="1" lang="ja-JP" altLang="en-US" dirty="0" smtClean="0"/>
              <a:t>コンテスト行政への批判</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en-US" dirty="0" smtClean="0"/>
              <a:t>国土</a:t>
            </a:r>
            <a:r>
              <a:rPr lang="ja-JP" altLang="en-US" dirty="0"/>
              <a:t>総合開発法は「特定地域計画」というその後のモデルとなるコンテスト行政を</a:t>
            </a:r>
            <a:r>
              <a:rPr lang="ja-JP" altLang="en-US" dirty="0" smtClean="0"/>
              <a:t>生み出した</a:t>
            </a:r>
            <a:endParaRPr lang="ja-JP" altLang="en-US" dirty="0"/>
          </a:p>
          <a:p>
            <a:r>
              <a:rPr lang="ja-JP" altLang="en-US" dirty="0" smtClean="0"/>
              <a:t>特定</a:t>
            </a:r>
            <a:r>
              <a:rPr lang="ja-JP" altLang="en-US" dirty="0"/>
              <a:t>地域の指定は、</a:t>
            </a:r>
            <a:r>
              <a:rPr lang="en-US" altLang="ja-JP" dirty="0"/>
              <a:t>1952 </a:t>
            </a:r>
            <a:r>
              <a:rPr lang="ja-JP" altLang="en-US" dirty="0"/>
              <a:t>年</a:t>
            </a:r>
            <a:r>
              <a:rPr lang="en-US" altLang="ja-JP" dirty="0"/>
              <a:t>12 </a:t>
            </a:r>
            <a:r>
              <a:rPr lang="ja-JP" altLang="en-US" dirty="0"/>
              <a:t>月の決定まで</a:t>
            </a:r>
            <a:r>
              <a:rPr lang="ja-JP" altLang="en-US" dirty="0" smtClean="0"/>
              <a:t>に</a:t>
            </a:r>
            <a:r>
              <a:rPr lang="en-US" altLang="ja-JP" dirty="0" smtClean="0"/>
              <a:t>1 </a:t>
            </a:r>
            <a:r>
              <a:rPr lang="ja-JP" altLang="en-US" dirty="0"/>
              <a:t>年半も要したあげく、</a:t>
            </a:r>
            <a:r>
              <a:rPr lang="en-US" altLang="ja-JP" dirty="0"/>
              <a:t>19 </a:t>
            </a:r>
            <a:r>
              <a:rPr lang="ja-JP" altLang="en-US" dirty="0"/>
              <a:t>箇所に及ぶ総花的指定に</a:t>
            </a:r>
            <a:r>
              <a:rPr lang="ja-JP" altLang="en-US" dirty="0" smtClean="0"/>
              <a:t>拡大</a:t>
            </a:r>
            <a:endParaRPr lang="en-US" altLang="ja-JP" dirty="0" smtClean="0"/>
          </a:p>
          <a:p>
            <a:r>
              <a:rPr lang="en-US" altLang="ja-JP" dirty="0" smtClean="0"/>
              <a:t>1962 </a:t>
            </a:r>
            <a:r>
              <a:rPr lang="ja-JP" altLang="en-US" dirty="0"/>
              <a:t>年の新産業都市建設促進法</a:t>
            </a:r>
            <a:r>
              <a:rPr lang="ja-JP" altLang="en-US" dirty="0" smtClean="0"/>
              <a:t>では</a:t>
            </a:r>
            <a:r>
              <a:rPr lang="ja-JP" altLang="en-US" dirty="0"/>
              <a:t>、新産業都市の指定数は、政府の方針により全国で</a:t>
            </a:r>
            <a:r>
              <a:rPr lang="en-US" altLang="ja-JP" dirty="0"/>
              <a:t>10 </a:t>
            </a:r>
            <a:r>
              <a:rPr lang="ja-JP" altLang="en-US" dirty="0"/>
              <a:t>箇所であったものが、</a:t>
            </a:r>
            <a:r>
              <a:rPr lang="en-US" altLang="ja-JP" dirty="0"/>
              <a:t>44 </a:t>
            </a:r>
            <a:r>
              <a:rPr lang="ja-JP" altLang="en-US" dirty="0"/>
              <a:t>箇所も</a:t>
            </a:r>
            <a:r>
              <a:rPr lang="ja-JP" altLang="en-US" dirty="0" smtClean="0"/>
              <a:t>名乗りを</a:t>
            </a:r>
            <a:r>
              <a:rPr lang="ja-JP" altLang="en-US" dirty="0"/>
              <a:t>あげて陳情合戦が行われた</a:t>
            </a:r>
            <a:r>
              <a:rPr lang="ja-JP" altLang="en-US" dirty="0" smtClean="0"/>
              <a:t>。</a:t>
            </a:r>
            <a:endParaRPr lang="en-US" altLang="ja-JP" dirty="0" smtClean="0"/>
          </a:p>
          <a:p>
            <a:r>
              <a:rPr lang="en-US" altLang="ja-JP" dirty="0" smtClean="0"/>
              <a:t>1972 </a:t>
            </a:r>
            <a:r>
              <a:rPr lang="ja-JP" altLang="en-US" dirty="0"/>
              <a:t>年の工業再配置法、</a:t>
            </a:r>
            <a:r>
              <a:rPr lang="en-US" altLang="ja-JP" dirty="0"/>
              <a:t>1983 </a:t>
            </a:r>
            <a:r>
              <a:rPr lang="ja-JP" altLang="en-US" dirty="0"/>
              <a:t>年の高度技術工業集積地域開発</a:t>
            </a:r>
            <a:r>
              <a:rPr lang="ja-JP" altLang="en-US" dirty="0" smtClean="0"/>
              <a:t>促進法</a:t>
            </a:r>
            <a:r>
              <a:rPr lang="ja-JP" altLang="en-US" dirty="0"/>
              <a:t>等へと引き継がれたこのコンテスト行政は田中角栄が発案し、通商産業省が発展</a:t>
            </a:r>
            <a:r>
              <a:rPr lang="ja-JP" altLang="en-US" dirty="0" smtClean="0"/>
              <a:t>させてゆき、</a:t>
            </a:r>
            <a:r>
              <a:rPr lang="ja-JP" altLang="en-US" dirty="0"/>
              <a:t>総合保養地域整備法において集大成されるとともに最終</a:t>
            </a:r>
            <a:r>
              <a:rPr lang="ja-JP" altLang="en-US" dirty="0" smtClean="0"/>
              <a:t>ステージ</a:t>
            </a:r>
            <a:endParaRPr lang="ja-JP" altLang="en-US"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77500" lnSpcReduction="20000"/>
          </a:bodyPr>
          <a:lstStyle/>
          <a:p>
            <a:r>
              <a:rPr lang="ja-JP" altLang="en-US" dirty="0" smtClean="0"/>
              <a:t>行政改革を控え組織防衛的に、霞ヶ関はアイデア合戦の如く毎年度新規施策を打ち出さざるを得なくなっている。税制上の要求には法律改正を伴うことから、法定計画の作成、予算・税制上の措置等を組み合わせた政策パッケージが提案される。このことがコンテスト行政をあおるが、近年はつきあわされる自治体の負担が大きいところから政策過多の批判もでている。政策評価が求められる所以である。マスコミと連動したコンテスト行政は「地域の個性」を重視した地方分権論議へと移行するのは当然であり、</a:t>
            </a:r>
            <a:r>
              <a:rPr lang="en-US" altLang="ja-JP" dirty="0" smtClean="0"/>
              <a:t>2002 </a:t>
            </a:r>
            <a:r>
              <a:rPr lang="ja-JP" altLang="en-US" dirty="0" smtClean="0"/>
              <a:t>年構造改革特別区域法、</a:t>
            </a:r>
            <a:r>
              <a:rPr lang="en-US" altLang="ja-JP" dirty="0" smtClean="0"/>
              <a:t>2004 </a:t>
            </a:r>
            <a:r>
              <a:rPr lang="ja-JP" altLang="en-US" dirty="0" smtClean="0"/>
              <a:t>年地域再生法へと継続はするものの、往年のパワーは喪失している。</a:t>
            </a:r>
          </a:p>
          <a:p>
            <a:r>
              <a:rPr lang="ja-JP" altLang="en-US" dirty="0" smtClean="0"/>
              <a:t>リゾート政策への批判により施設整備よりも景観が重視されるようになり、ふるさと創生事業で観察された金太郎飴的な特色のない施策への反省から、「地域の個性」を重視する「観光」へと転じていった。地域の個性を支えるため</a:t>
            </a:r>
            <a:r>
              <a:rPr lang="en-US" altLang="ja-JP" dirty="0" smtClean="0"/>
              <a:t>2006 </a:t>
            </a:r>
            <a:r>
              <a:rPr lang="ja-JP" altLang="en-US" dirty="0" smtClean="0"/>
              <a:t>年</a:t>
            </a:r>
            <a:r>
              <a:rPr lang="en-US" altLang="ja-JP" dirty="0" smtClean="0"/>
              <a:t>4 </a:t>
            </a:r>
            <a:r>
              <a:rPr lang="ja-JP" altLang="en-US" dirty="0" smtClean="0"/>
              <a:t>月には商標法が改正され、地域団体商標制度が設けられた。従来、全国的に著名である等の特別な場合にのみ認められていた「地域名」と「商品・サービス名」とを組み合わせた商標</a:t>
            </a:r>
            <a:r>
              <a:rPr lang="en-US" altLang="ja-JP" dirty="0" smtClean="0"/>
              <a:t>( </a:t>
            </a:r>
            <a:r>
              <a:rPr lang="ja-JP" altLang="en-US" dirty="0" smtClean="0"/>
              <a:t>地域ブランド</a:t>
            </a:r>
            <a:r>
              <a:rPr lang="en-US" altLang="ja-JP" dirty="0" smtClean="0"/>
              <a:t>) </a:t>
            </a:r>
            <a:r>
              <a:rPr lang="ja-JP" altLang="en-US" dirty="0" smtClean="0"/>
              <a:t>がより広く認められるようになった。</a:t>
            </a:r>
          </a:p>
          <a:p>
            <a:endParaRPr kumimoji="1" lang="ja-JP" alt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p:spPr>
        <p:txBody>
          <a:bodyPr>
            <a:normAutofit/>
          </a:bodyPr>
          <a:lstStyle/>
          <a:p>
            <a:r>
              <a:rPr lang="ja-JP" altLang="en-US" dirty="0" smtClean="0"/>
              <a:t>国と地方の計画関係の三類型</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en-US" dirty="0" smtClean="0"/>
              <a:t>全国</a:t>
            </a:r>
            <a:r>
              <a:rPr lang="ja-JP" altLang="en-US" dirty="0"/>
              <a:t>計画のもつ指針性</a:t>
            </a:r>
          </a:p>
          <a:p>
            <a:r>
              <a:rPr lang="ja-JP" altLang="en-US" dirty="0" smtClean="0"/>
              <a:t>全国</a:t>
            </a:r>
            <a:r>
              <a:rPr lang="ja-JP" altLang="en-US" dirty="0"/>
              <a:t>計画の指針性は、統制性、宣言性及び調整性に</a:t>
            </a:r>
            <a:r>
              <a:rPr lang="en-US" altLang="ja-JP" dirty="0"/>
              <a:t>3 </a:t>
            </a:r>
            <a:r>
              <a:rPr lang="ja-JP" altLang="en-US" dirty="0"/>
              <a:t>分類できる。災害対策基本法は下位</a:t>
            </a:r>
            <a:r>
              <a:rPr lang="ja-JP" altLang="en-US" dirty="0" smtClean="0"/>
              <a:t>計画が</a:t>
            </a:r>
            <a:r>
              <a:rPr lang="ja-JP" altLang="en-US" dirty="0"/>
              <a:t>上位計画に抵触することが出来ないと規定し、全国計画の統制性が強い。環境基本法、観光</a:t>
            </a:r>
            <a:r>
              <a:rPr lang="ja-JP" altLang="en-US" dirty="0" smtClean="0"/>
              <a:t>立国推進</a:t>
            </a:r>
            <a:r>
              <a:rPr lang="ja-JP" altLang="en-US" dirty="0"/>
              <a:t>基本法は、上位計画として全国計画を位置づけず、宣言性に留まる。国土利用計画法は、</a:t>
            </a:r>
            <a:r>
              <a:rPr lang="ja-JP" altLang="en-US" dirty="0" smtClean="0"/>
              <a:t>全国計画</a:t>
            </a:r>
            <a:r>
              <a:rPr lang="ja-JP" altLang="en-US" dirty="0"/>
              <a:t>の地域計画に対する指針性を規定すると同時に、地域計画作成者等からの上位計画作成者に</a:t>
            </a:r>
            <a:r>
              <a:rPr lang="ja-JP" altLang="en-US" dirty="0" smtClean="0"/>
              <a:t>対する</a:t>
            </a:r>
            <a:r>
              <a:rPr lang="ja-JP" altLang="en-US" dirty="0"/>
              <a:t>意見陳述の機会を規定する制度</a:t>
            </a:r>
            <a:r>
              <a:rPr lang="en-US" altLang="ja-JP" dirty="0"/>
              <a:t>( </a:t>
            </a:r>
            <a:r>
              <a:rPr lang="ja-JP" altLang="en-US" dirty="0"/>
              <a:t>対流原理</a:t>
            </a:r>
            <a:r>
              <a:rPr lang="en-US" altLang="ja-JP" dirty="0"/>
              <a:t>) </a:t>
            </a:r>
            <a:r>
              <a:rPr lang="ja-JP" altLang="en-US" dirty="0"/>
              <a:t>を設けており制度的には調整性をもつ。これに</a:t>
            </a:r>
            <a:r>
              <a:rPr lang="ja-JP" altLang="en-US" dirty="0" smtClean="0"/>
              <a:t>対して</a:t>
            </a:r>
            <a:r>
              <a:rPr lang="ja-JP" altLang="en-US" dirty="0"/>
              <a:t>国土総合開発法は制度的位置づけの規定が存在せず、国土総合開発法による全国総合開発</a:t>
            </a:r>
            <a:r>
              <a:rPr lang="ja-JP" altLang="en-US" dirty="0" smtClean="0"/>
              <a:t>計画を</a:t>
            </a:r>
            <a:r>
              <a:rPr lang="ja-JP" altLang="en-US" dirty="0"/>
              <a:t>最上位の</a:t>
            </a:r>
            <a:r>
              <a:rPr lang="ja-JP" altLang="en-US" dirty="0" smtClean="0"/>
              <a:t>計画</a:t>
            </a:r>
            <a:r>
              <a:rPr lang="en-US" altLang="ja-JP" dirty="0" smtClean="0"/>
              <a:t> </a:t>
            </a:r>
            <a:r>
              <a:rPr lang="ja-JP" altLang="en-US" dirty="0"/>
              <a:t>とする常識的な認識との間にはズレがあった。</a:t>
            </a:r>
            <a:endParaRPr kumimoji="1" lang="ja-JP" alt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solidFill>
            <a:schemeClr val="accent5">
              <a:lumMod val="20000"/>
              <a:lumOff val="80000"/>
            </a:schemeClr>
          </a:solidFill>
          <a:ln>
            <a:solidFill>
              <a:schemeClr val="tx1"/>
            </a:solidFill>
          </a:ln>
        </p:spPr>
        <p:txBody>
          <a:bodyPr/>
          <a:lstStyle/>
          <a:p>
            <a:r>
              <a:rPr lang="ja-JP" altLang="en-US"/>
              <a:t>参加と連携</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a:t>住民参加</a:t>
            </a:r>
          </a:p>
        </p:txBody>
      </p:sp>
      <p:sp>
        <p:nvSpPr>
          <p:cNvPr id="18435" name="Rectangle 3"/>
          <p:cNvSpPr>
            <a:spLocks noGrp="1" noChangeArrowheads="1"/>
          </p:cNvSpPr>
          <p:nvPr>
            <p:ph type="body" idx="1"/>
          </p:nvPr>
        </p:nvSpPr>
        <p:spPr>
          <a:xfrm>
            <a:off x="457200" y="1600200"/>
            <a:ext cx="8229600" cy="5068888"/>
          </a:xfrm>
        </p:spPr>
        <p:txBody>
          <a:bodyPr/>
          <a:lstStyle/>
          <a:p>
            <a:pPr>
              <a:lnSpc>
                <a:spcPct val="80000"/>
              </a:lnSpc>
            </a:pPr>
            <a:r>
              <a:rPr lang="ja-JP" altLang="en-US" sz="2400">
                <a:solidFill>
                  <a:srgbClr val="CC0000"/>
                </a:solidFill>
              </a:rPr>
              <a:t>アドプトシステム</a:t>
            </a:r>
            <a:r>
              <a:rPr lang="ja-JP" altLang="en-US" sz="2400"/>
              <a:t>　　沿道や川の清掃、しかし昔は当たり前でもあった。</a:t>
            </a:r>
          </a:p>
          <a:p>
            <a:pPr>
              <a:lnSpc>
                <a:spcPct val="80000"/>
              </a:lnSpc>
            </a:pPr>
            <a:r>
              <a:rPr lang="ja-JP" altLang="en-US" sz="2400"/>
              <a:t>情報公開法　行政手続法　参政権　公聴会システム　　パブリックコミットメント</a:t>
            </a:r>
          </a:p>
          <a:p>
            <a:pPr>
              <a:lnSpc>
                <a:spcPct val="80000"/>
              </a:lnSpc>
            </a:pPr>
            <a:r>
              <a:rPr lang="ja-JP" altLang="en-US" sz="2400"/>
              <a:t>住民投票制度　ドイツは憲法で国民投票禁止</a:t>
            </a:r>
          </a:p>
          <a:p>
            <a:pPr>
              <a:lnSpc>
                <a:spcPct val="80000"/>
              </a:lnSpc>
            </a:pPr>
            <a:r>
              <a:rPr lang="en-US" altLang="ja-JP" sz="2400"/>
              <a:t>NPO</a:t>
            </a:r>
            <a:r>
              <a:rPr lang="ja-JP" altLang="en-US" sz="2400"/>
              <a:t>　　特定非営利活動促進法</a:t>
            </a:r>
          </a:p>
          <a:p>
            <a:pPr>
              <a:lnSpc>
                <a:spcPct val="80000"/>
              </a:lnSpc>
              <a:buFontTx/>
              <a:buNone/>
            </a:pPr>
            <a:r>
              <a:rPr lang="ja-JP" altLang="en-US" sz="2400"/>
              <a:t>　　　</a:t>
            </a:r>
            <a:r>
              <a:rPr lang="en-US" altLang="ja-JP" sz="2400"/>
              <a:t>86000</a:t>
            </a:r>
            <a:r>
              <a:rPr lang="ja-JP" altLang="en-US" sz="2400"/>
              <a:t>団体　付加価値額１５兆円（医療４６％、教育２８％市民活動団体０．２％）　企画庁調査</a:t>
            </a:r>
          </a:p>
          <a:p>
            <a:pPr>
              <a:lnSpc>
                <a:spcPct val="80000"/>
              </a:lnSpc>
            </a:pPr>
            <a:r>
              <a:rPr lang="ja-JP" altLang="en-US" sz="2400"/>
              <a:t>法人格の付与　税制上の措置（収益事業がない場合の法人住民税の均等割の減免等）</a:t>
            </a:r>
          </a:p>
          <a:p>
            <a:pPr>
              <a:lnSpc>
                <a:spcPct val="80000"/>
              </a:lnSpc>
            </a:pPr>
            <a:r>
              <a:rPr lang="ja-JP" altLang="en-US" sz="2400"/>
              <a:t>まちづくり等１３分野　時差通勤運動等への助成　　米国</a:t>
            </a:r>
            <a:r>
              <a:rPr lang="en-US" altLang="ja-JP" sz="2400"/>
              <a:t>NPO</a:t>
            </a:r>
            <a:r>
              <a:rPr lang="ja-JP" altLang="en-US" sz="2400"/>
              <a:t>３割が助成受けている</a:t>
            </a:r>
          </a:p>
          <a:p>
            <a:pPr>
              <a:lnSpc>
                <a:spcPct val="80000"/>
              </a:lnSpc>
            </a:pPr>
            <a:r>
              <a:rPr lang="ja-JP" altLang="en-US" sz="2400"/>
              <a:t>営利企業の社員か公務員という従来の就業形態から、自由度の高い非営利的事業体が就労の受け皿として今後急速に比重を増す</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a:t>住民投票</a:t>
            </a:r>
          </a:p>
        </p:txBody>
      </p:sp>
      <p:sp>
        <p:nvSpPr>
          <p:cNvPr id="32771" name="Rectangle 3"/>
          <p:cNvSpPr>
            <a:spLocks noGrp="1" noChangeArrowheads="1"/>
          </p:cNvSpPr>
          <p:nvPr>
            <p:ph type="body" idx="1"/>
          </p:nvPr>
        </p:nvSpPr>
        <p:spPr/>
        <p:txBody>
          <a:bodyPr/>
          <a:lstStyle/>
          <a:p>
            <a:pPr>
              <a:lnSpc>
                <a:spcPct val="90000"/>
              </a:lnSpc>
            </a:pPr>
            <a:r>
              <a:rPr lang="en-US" altLang="ja-JP" sz="2400"/>
              <a:t>1978</a:t>
            </a:r>
            <a:r>
              <a:rPr lang="ja-JP" altLang="en-US" sz="2400"/>
              <a:t>年東京都中野区の「教育委員会準公選条例」、</a:t>
            </a:r>
            <a:r>
              <a:rPr lang="en-US" altLang="ja-JP" sz="2400"/>
              <a:t>1982</a:t>
            </a:r>
            <a:r>
              <a:rPr lang="ja-JP" altLang="en-US" sz="2400"/>
              <a:t>年高知県窪川町の「原発住民投票条例」の条例はあったが、 </a:t>
            </a:r>
            <a:r>
              <a:rPr lang="en-US" altLang="ja-JP" sz="2400"/>
              <a:t>1996</a:t>
            </a:r>
            <a:r>
              <a:rPr lang="ja-JP" altLang="en-US" sz="2400"/>
              <a:t>年に新潟県巻町が初めて行なって以来、地方自治体の重要な課題について、住民投票に関する条例を制定し、実施された住民投票の結果に基づいて政策決定がなされる事例が増えてきている。 当初は原子力発電所、産業廃棄物処理場、在日米軍基地といったいわゆる</a:t>
            </a:r>
            <a:r>
              <a:rPr lang="en-US" altLang="ja-JP" sz="2400"/>
              <a:t>NIMBY</a:t>
            </a:r>
            <a:r>
              <a:rPr lang="ja-JP" altLang="en-US" sz="2400"/>
              <a:t>施設設置の是非を問うものが多かったが、最近では平成の大合併の影響もあり、合併の是非や枠組みを問うために住民投票を活用する事例が急増し、</a:t>
            </a:r>
            <a:r>
              <a:rPr lang="en-US" altLang="ja-JP" sz="2400"/>
              <a:t>2001</a:t>
            </a:r>
            <a:r>
              <a:rPr lang="ja-JP" altLang="en-US" sz="2400"/>
              <a:t>年から</a:t>
            </a:r>
            <a:r>
              <a:rPr lang="en-US" altLang="ja-JP" sz="2400"/>
              <a:t>2007</a:t>
            </a:r>
            <a:r>
              <a:rPr lang="ja-JP" altLang="en-US" sz="2400"/>
              <a:t>年</a:t>
            </a:r>
            <a:r>
              <a:rPr lang="en-US" altLang="ja-JP" sz="2400"/>
              <a:t>2</a:t>
            </a:r>
            <a:r>
              <a:rPr lang="ja-JP" altLang="en-US" sz="2400"/>
              <a:t>月現在にかけて</a:t>
            </a:r>
            <a:r>
              <a:rPr lang="en-US" altLang="ja-JP" sz="2400"/>
              <a:t>330</a:t>
            </a:r>
            <a:r>
              <a:rPr lang="ja-JP" altLang="en-US" sz="2400"/>
              <a:t>以上の自治体で市町村合併関連を付議課題とする、条例による住民投票が実施されている。</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p:txBody>
          <a:bodyPr/>
          <a:lstStyle/>
          <a:p>
            <a:pPr>
              <a:lnSpc>
                <a:spcPct val="80000"/>
              </a:lnSpc>
            </a:pPr>
            <a:r>
              <a:rPr lang="ja-JP" altLang="en-US" sz="2400"/>
              <a:t>住民投票条例が制定され始めた当初は、特定の問題に対する特別措置として住民投票条例を制定する例が多かったが、近年では地方自治体の重大問題に対して恒常的に住民投票を行えるよう条例を制定する自治体が現れている。また、条例による住民投票は公職選挙法の適用を受けないことから、永住外国人に投票権を与えたり、未成年者の一部などに投票権を与える例もある。</a:t>
            </a:r>
          </a:p>
          <a:p>
            <a:pPr>
              <a:lnSpc>
                <a:spcPct val="80000"/>
              </a:lnSpc>
            </a:pPr>
            <a:r>
              <a:rPr lang="ja-JP" altLang="en-US" sz="2400"/>
              <a:t>条例による住民投票は近年特に増加しているが、一方でこれらの条例には「首長、議会は住民投票の結果を最大限尊重する」などの文言しか記されておらず、実際に政策決定に強制力を伴うものではないため、住民投票後に首長、議会が投票結果と異なる政策決定を行ない、問題になるケースもある。このような場合、地方自治法上の解職請求、解散請求に発展する場合もある。</a:t>
            </a:r>
          </a:p>
          <a:p>
            <a:pPr>
              <a:lnSpc>
                <a:spcPct val="80000"/>
              </a:lnSpc>
            </a:pPr>
            <a:endParaRPr lang="en-US" altLang="ja-JP" sz="24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13314" name="Picture 2"/>
          <p:cNvPicPr>
            <a:picLocks noChangeAspect="1" noChangeArrowheads="1"/>
          </p:cNvPicPr>
          <p:nvPr/>
        </p:nvPicPr>
        <p:blipFill>
          <a:blip r:embed="rId3" cstate="print"/>
          <a:srcRect/>
          <a:stretch>
            <a:fillRect/>
          </a:stretch>
        </p:blipFill>
        <p:spPr bwMode="auto">
          <a:xfrm>
            <a:off x="357188" y="404813"/>
            <a:ext cx="8429625" cy="604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b="1" dirty="0"/>
              <a:t>条例による主な住民投票</a:t>
            </a:r>
          </a:p>
        </p:txBody>
      </p:sp>
      <p:sp>
        <p:nvSpPr>
          <p:cNvPr id="31747" name="Rectangle 3"/>
          <p:cNvSpPr>
            <a:spLocks noGrp="1" noChangeArrowheads="1"/>
          </p:cNvSpPr>
          <p:nvPr>
            <p:ph type="body" idx="1"/>
          </p:nvPr>
        </p:nvSpPr>
        <p:spPr>
          <a:xfrm>
            <a:off x="0" y="1600200"/>
            <a:ext cx="9144000" cy="5068888"/>
          </a:xfrm>
        </p:spPr>
        <p:txBody>
          <a:bodyPr/>
          <a:lstStyle/>
          <a:p>
            <a:pPr>
              <a:lnSpc>
                <a:spcPct val="80000"/>
              </a:lnSpc>
            </a:pPr>
            <a:r>
              <a:rPr lang="ja-JP" altLang="en-US" sz="1600"/>
              <a:t>新潟県巻町（</a:t>
            </a:r>
            <a:r>
              <a:rPr lang="en-US" altLang="ja-JP" sz="1600"/>
              <a:t>1996</a:t>
            </a:r>
            <a:r>
              <a:rPr lang="ja-JP" altLang="en-US" sz="1600"/>
              <a:t>年</a:t>
            </a:r>
            <a:r>
              <a:rPr lang="en-US" altLang="ja-JP" sz="1600"/>
              <a:t>8</a:t>
            </a:r>
            <a:r>
              <a:rPr lang="ja-JP" altLang="en-US" sz="1600"/>
              <a:t>月） </a:t>
            </a:r>
          </a:p>
          <a:p>
            <a:pPr lvl="1">
              <a:lnSpc>
                <a:spcPct val="80000"/>
              </a:lnSpc>
            </a:pPr>
            <a:r>
              <a:rPr lang="ja-JP" altLang="en-US" sz="1400"/>
              <a:t>巻原子力発電所建設の是非を問う。条例制定による日本初の住民投票。反対が約</a:t>
            </a:r>
            <a:r>
              <a:rPr lang="en-US" altLang="ja-JP" sz="1400"/>
              <a:t>60</a:t>
            </a:r>
            <a:r>
              <a:rPr lang="ja-JP" altLang="en-US" sz="1400"/>
              <a:t>％を占める。 </a:t>
            </a:r>
          </a:p>
          <a:p>
            <a:pPr>
              <a:lnSpc>
                <a:spcPct val="80000"/>
              </a:lnSpc>
            </a:pPr>
            <a:r>
              <a:rPr lang="ja-JP" altLang="en-US" sz="1600"/>
              <a:t>沖縄県（</a:t>
            </a:r>
            <a:r>
              <a:rPr lang="en-US" altLang="ja-JP" sz="1600"/>
              <a:t>1996</a:t>
            </a:r>
            <a:r>
              <a:rPr lang="ja-JP" altLang="en-US" sz="1600"/>
              <a:t>年</a:t>
            </a:r>
            <a:r>
              <a:rPr lang="en-US" altLang="ja-JP" sz="1600"/>
              <a:t>9</a:t>
            </a:r>
            <a:r>
              <a:rPr lang="ja-JP" altLang="en-US" sz="1600"/>
              <a:t>月） </a:t>
            </a:r>
          </a:p>
          <a:p>
            <a:pPr lvl="1">
              <a:lnSpc>
                <a:spcPct val="80000"/>
              </a:lnSpc>
            </a:pPr>
            <a:r>
              <a:rPr lang="ja-JP" altLang="en-US" sz="1400"/>
              <a:t>日米地位協定の見直し及び米軍基地の整理縮小に対する賛否を問う。賛成が約</a:t>
            </a:r>
            <a:r>
              <a:rPr lang="en-US" altLang="ja-JP" sz="1400"/>
              <a:t>89</a:t>
            </a:r>
            <a:r>
              <a:rPr lang="ja-JP" altLang="en-US" sz="1400"/>
              <a:t>％を占める。 </a:t>
            </a:r>
          </a:p>
          <a:p>
            <a:pPr>
              <a:lnSpc>
                <a:spcPct val="80000"/>
              </a:lnSpc>
            </a:pPr>
            <a:r>
              <a:rPr lang="ja-JP" altLang="en-US" sz="1600"/>
              <a:t>岐阜県御嵩町（</a:t>
            </a:r>
            <a:r>
              <a:rPr lang="en-US" altLang="ja-JP" sz="1600"/>
              <a:t>1997</a:t>
            </a:r>
            <a:r>
              <a:rPr lang="ja-JP" altLang="en-US" sz="1600"/>
              <a:t>年</a:t>
            </a:r>
            <a:r>
              <a:rPr lang="en-US" altLang="ja-JP" sz="1600"/>
              <a:t>6</a:t>
            </a:r>
            <a:r>
              <a:rPr lang="ja-JP" altLang="en-US" sz="1600"/>
              <a:t>月） </a:t>
            </a:r>
          </a:p>
          <a:p>
            <a:pPr lvl="1">
              <a:lnSpc>
                <a:spcPct val="80000"/>
              </a:lnSpc>
            </a:pPr>
            <a:r>
              <a:rPr lang="ja-JP" altLang="en-US" sz="1400"/>
              <a:t>産業廃棄物最終処分場の建設の是非を問う。反対が約</a:t>
            </a:r>
            <a:r>
              <a:rPr lang="en-US" altLang="ja-JP" sz="1400"/>
              <a:t>80</a:t>
            </a:r>
            <a:r>
              <a:rPr lang="ja-JP" altLang="en-US" sz="1400"/>
              <a:t>％を占める。 </a:t>
            </a:r>
          </a:p>
          <a:p>
            <a:pPr>
              <a:lnSpc>
                <a:spcPct val="80000"/>
              </a:lnSpc>
            </a:pPr>
            <a:r>
              <a:rPr lang="ja-JP" altLang="en-US" sz="1600"/>
              <a:t>沖縄県名護市（</a:t>
            </a:r>
            <a:r>
              <a:rPr lang="en-US" altLang="ja-JP" sz="1600"/>
              <a:t>1997</a:t>
            </a:r>
            <a:r>
              <a:rPr lang="ja-JP" altLang="en-US" sz="1600"/>
              <a:t>年</a:t>
            </a:r>
            <a:r>
              <a:rPr lang="en-US" altLang="ja-JP" sz="1600"/>
              <a:t>12</a:t>
            </a:r>
            <a:r>
              <a:rPr lang="ja-JP" altLang="en-US" sz="1600"/>
              <a:t>月） </a:t>
            </a:r>
          </a:p>
          <a:p>
            <a:pPr lvl="1">
              <a:lnSpc>
                <a:spcPct val="80000"/>
              </a:lnSpc>
            </a:pPr>
            <a:r>
              <a:rPr lang="ja-JP" altLang="en-US" sz="1400"/>
              <a:t>在日米軍普天間基地返還に伴う代替海上ヘリポート建設の是非を問う。「賛成」「条件付き賛成」「条件付き反対」「反対」の</a:t>
            </a:r>
            <a:r>
              <a:rPr lang="en-US" altLang="ja-JP" sz="1400"/>
              <a:t>4</a:t>
            </a:r>
            <a:r>
              <a:rPr lang="ja-JP" altLang="en-US" sz="1400"/>
              <a:t>つから選ぶ形式で、初めて</a:t>
            </a:r>
            <a:r>
              <a:rPr lang="en-US" altLang="ja-JP" sz="1400"/>
              <a:t>3</a:t>
            </a:r>
            <a:r>
              <a:rPr lang="ja-JP" altLang="en-US" sz="1400"/>
              <a:t>つ以上の選択肢から選択する形式の住民投票となった。結果「反対」が過半数を占めたが、市長はヘリポート建設受け入れを決め、初めて住民投票の結果が反映されない事態となった。 </a:t>
            </a:r>
          </a:p>
          <a:p>
            <a:pPr>
              <a:lnSpc>
                <a:spcPct val="80000"/>
              </a:lnSpc>
            </a:pPr>
            <a:r>
              <a:rPr lang="ja-JP" altLang="en-US" sz="1600"/>
              <a:t>徳島県徳島市（</a:t>
            </a:r>
            <a:r>
              <a:rPr lang="en-US" altLang="ja-JP" sz="1600"/>
              <a:t>2000</a:t>
            </a:r>
            <a:r>
              <a:rPr lang="ja-JP" altLang="en-US" sz="1600"/>
              <a:t>年</a:t>
            </a:r>
            <a:r>
              <a:rPr lang="en-US" altLang="ja-JP" sz="1600"/>
              <a:t>1</a:t>
            </a:r>
            <a:r>
              <a:rPr lang="ja-JP" altLang="en-US" sz="1600"/>
              <a:t>月） </a:t>
            </a:r>
          </a:p>
          <a:p>
            <a:pPr lvl="1">
              <a:lnSpc>
                <a:spcPct val="80000"/>
              </a:lnSpc>
            </a:pPr>
            <a:r>
              <a:rPr lang="ja-JP" altLang="en-US" sz="1400"/>
              <a:t>吉野川可動堰の建設の是非を問う。投票率が</a:t>
            </a:r>
            <a:r>
              <a:rPr lang="en-US" altLang="ja-JP" sz="1400"/>
              <a:t>50%</a:t>
            </a:r>
            <a:r>
              <a:rPr lang="ja-JP" altLang="en-US" sz="1400"/>
              <a:t>に満たない場合は開票そのものを行なわない、とする規定が定められた。反対が約</a:t>
            </a:r>
            <a:r>
              <a:rPr lang="en-US" altLang="ja-JP" sz="1400"/>
              <a:t>90</a:t>
            </a:r>
            <a:r>
              <a:rPr lang="ja-JP" altLang="en-US" sz="1400"/>
              <a:t>％を占める。 </a:t>
            </a:r>
          </a:p>
          <a:p>
            <a:pPr>
              <a:lnSpc>
                <a:spcPct val="80000"/>
              </a:lnSpc>
            </a:pPr>
            <a:r>
              <a:rPr lang="ja-JP" altLang="en-US" sz="1600"/>
              <a:t>新潟県刈羽村（</a:t>
            </a:r>
            <a:r>
              <a:rPr lang="en-US" altLang="ja-JP" sz="1600"/>
              <a:t>2001</a:t>
            </a:r>
            <a:r>
              <a:rPr lang="ja-JP" altLang="en-US" sz="1600"/>
              <a:t>年</a:t>
            </a:r>
            <a:r>
              <a:rPr lang="en-US" altLang="ja-JP" sz="1600"/>
              <a:t>5</a:t>
            </a:r>
            <a:r>
              <a:rPr lang="ja-JP" altLang="en-US" sz="1600"/>
              <a:t>月） </a:t>
            </a:r>
          </a:p>
          <a:p>
            <a:pPr lvl="1">
              <a:lnSpc>
                <a:spcPct val="80000"/>
              </a:lnSpc>
            </a:pPr>
            <a:r>
              <a:rPr lang="ja-JP" altLang="en-US" sz="1400"/>
              <a:t>原子力発電所のプルサーマル計画導入の是非を問う。反対が約</a:t>
            </a:r>
            <a:r>
              <a:rPr lang="en-US" altLang="ja-JP" sz="1400"/>
              <a:t>53</a:t>
            </a:r>
            <a:r>
              <a:rPr lang="ja-JP" altLang="en-US" sz="1400"/>
              <a:t>％を占める。 </a:t>
            </a:r>
          </a:p>
          <a:p>
            <a:pPr>
              <a:lnSpc>
                <a:spcPct val="80000"/>
              </a:lnSpc>
            </a:pPr>
            <a:r>
              <a:rPr lang="ja-JP" altLang="en-US" sz="1600"/>
              <a:t>埼玉県上尾市（</a:t>
            </a:r>
            <a:r>
              <a:rPr lang="en-US" altLang="ja-JP" sz="1600"/>
              <a:t>2001</a:t>
            </a:r>
            <a:r>
              <a:rPr lang="ja-JP" altLang="en-US" sz="1600"/>
              <a:t>年</a:t>
            </a:r>
            <a:r>
              <a:rPr lang="en-US" altLang="ja-JP" sz="1600"/>
              <a:t>7</a:t>
            </a:r>
            <a:r>
              <a:rPr lang="ja-JP" altLang="en-US" sz="1600"/>
              <a:t>月） </a:t>
            </a:r>
          </a:p>
          <a:p>
            <a:pPr lvl="1">
              <a:lnSpc>
                <a:spcPct val="80000"/>
              </a:lnSpc>
            </a:pPr>
            <a:r>
              <a:rPr lang="ja-JP" altLang="en-US" sz="1400"/>
              <a:t>さいたま市との合併の是非を問う。市町村合併に関する初めての住民投票。反対が過半数を占めた。 </a:t>
            </a:r>
          </a:p>
          <a:p>
            <a:pPr>
              <a:lnSpc>
                <a:spcPct val="80000"/>
              </a:lnSpc>
            </a:pPr>
            <a:r>
              <a:rPr lang="ja-JP" altLang="en-US" sz="1600"/>
              <a:t>山口県岩国市（</a:t>
            </a:r>
            <a:r>
              <a:rPr lang="en-US" altLang="ja-JP" sz="1600"/>
              <a:t>2006</a:t>
            </a:r>
            <a:r>
              <a:rPr lang="ja-JP" altLang="en-US" sz="1600"/>
              <a:t>年</a:t>
            </a:r>
            <a:r>
              <a:rPr lang="en-US" altLang="ja-JP" sz="1600"/>
              <a:t>3</a:t>
            </a:r>
            <a:r>
              <a:rPr lang="ja-JP" altLang="en-US" sz="1600"/>
              <a:t>月） </a:t>
            </a:r>
          </a:p>
          <a:p>
            <a:pPr lvl="1">
              <a:lnSpc>
                <a:spcPct val="80000"/>
              </a:lnSpc>
            </a:pPr>
            <a:r>
              <a:rPr lang="ja-JP" altLang="en-US" sz="1400"/>
              <a:t>在日米軍再編に伴う厚木基地からの空母艦載機移転受け入れの是非を問う。反対が約</a:t>
            </a:r>
            <a:r>
              <a:rPr lang="en-US" altLang="ja-JP" sz="1400"/>
              <a:t>90%</a:t>
            </a:r>
            <a:r>
              <a:rPr lang="ja-JP" altLang="en-US" sz="1400"/>
              <a:t>（有資格者の過半数）を占める。ただし、直後の周辺市町村との合併に伴い、条例そのものが失効。 </a:t>
            </a:r>
          </a:p>
          <a:p>
            <a:pPr>
              <a:lnSpc>
                <a:spcPct val="80000"/>
              </a:lnSpc>
            </a:pPr>
            <a:endParaRPr lang="en-US" altLang="ja-JP" sz="160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sz="4000" b="1"/>
              <a:t>日本国憲法の規定による住民投票</a:t>
            </a:r>
          </a:p>
        </p:txBody>
      </p:sp>
      <p:sp>
        <p:nvSpPr>
          <p:cNvPr id="35844" name="Rectangle 4"/>
          <p:cNvSpPr>
            <a:spLocks noGrp="1" noChangeArrowheads="1"/>
          </p:cNvSpPr>
          <p:nvPr>
            <p:ph type="body" idx="1"/>
          </p:nvPr>
        </p:nvSpPr>
        <p:spPr/>
        <p:txBody>
          <a:bodyPr/>
          <a:lstStyle/>
          <a:p>
            <a:pPr>
              <a:lnSpc>
                <a:spcPct val="90000"/>
              </a:lnSpc>
            </a:pPr>
            <a:r>
              <a:rPr lang="ja-JP" altLang="en-US" sz="2800"/>
              <a:t>日本国憲法第</a:t>
            </a:r>
            <a:r>
              <a:rPr lang="en-US" altLang="ja-JP" sz="2800"/>
              <a:t>95</a:t>
            </a:r>
            <a:r>
              <a:rPr lang="ja-JP" altLang="en-US" sz="2800"/>
              <a:t>条では、国会が特定の地方自治体にのみ適用される特別法を制定しようとするときは、その地方自治体の住民による住民投票の結果、過半数の賛成がなければ制定できない、とされている。詳細は地方自治法第</a:t>
            </a:r>
            <a:r>
              <a:rPr lang="en-US" altLang="ja-JP" sz="2800"/>
              <a:t>261</a:t>
            </a:r>
            <a:r>
              <a:rPr lang="ja-JP" altLang="en-US" sz="2800"/>
              <a:t>条に規定されている。</a:t>
            </a:r>
          </a:p>
          <a:p>
            <a:pPr>
              <a:lnSpc>
                <a:spcPct val="90000"/>
              </a:lnSpc>
            </a:pPr>
            <a:r>
              <a:rPr lang="ja-JP" altLang="en-US" sz="2800"/>
              <a:t>ある法律案が日本国憲法第</a:t>
            </a:r>
            <a:r>
              <a:rPr lang="en-US" altLang="ja-JP" sz="2800"/>
              <a:t>95</a:t>
            </a:r>
            <a:r>
              <a:rPr lang="ja-JP" altLang="en-US" sz="2800"/>
              <a:t>条に規定されている「特別法」に該当し住民投票を実施すべきものかどうかは、地方自治法第</a:t>
            </a:r>
            <a:r>
              <a:rPr lang="en-US" altLang="ja-JP" sz="2800"/>
              <a:t>261</a:t>
            </a:r>
            <a:r>
              <a:rPr lang="ja-JP" altLang="en-US" sz="2800"/>
              <a:t>条の規定により、国会の最終可決院での可決後に同院議長から内閣総理大臣へ「特別法である」旨の通知がなされるかどうかで決まる。</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36513" y="44450"/>
            <a:ext cx="9144000" cy="6597650"/>
          </a:xfrm>
        </p:spPr>
        <p:txBody>
          <a:bodyPr/>
          <a:lstStyle/>
          <a:p>
            <a:pPr>
              <a:lnSpc>
                <a:spcPct val="80000"/>
              </a:lnSpc>
            </a:pPr>
            <a:endParaRPr lang="en-US" altLang="ja-JP" sz="2400" b="1"/>
          </a:p>
          <a:p>
            <a:pPr>
              <a:lnSpc>
                <a:spcPct val="80000"/>
              </a:lnSpc>
            </a:pPr>
            <a:r>
              <a:rPr lang="ja-JP" altLang="en-US" sz="2400"/>
              <a:t>当該法案の初制定時及び実質的な内容の変更を伴う改正法案の場合はその通知が付されて住民投票が実施されるが、たとえば既に特別法として住民投票を経て制定された法律条文中の語句の一部変更（例</a:t>
            </a:r>
            <a:r>
              <a:rPr lang="en-US" altLang="ja-JP" sz="2400"/>
              <a:t>:</a:t>
            </a:r>
            <a:r>
              <a:rPr lang="ja-JP" altLang="en-US" sz="2400"/>
              <a:t>行政組織再編に伴う大臣職名部分の変更等）に過ぎない場合は当該議長の（住民投票は必要ないとの）判断により当該通知を付さないため、住民投票は実施されずに通常の一部改正法として速やかに上奏・公布される。住民投票の例の最後の「伊東国際観光温泉文化都市建設法の一部を改正する法律」には実質的な内容の改正が含まれていたため（一部改正法としては唯一）当該通知が行われ住民投票が実施されたが、その他の軽微な一部改正（下記のいくつかの法律に複数回行われている）には当該通知が付されなかったためいずれも住民投票は実施されなかった。</a:t>
            </a:r>
          </a:p>
          <a:p>
            <a:pPr>
              <a:lnSpc>
                <a:spcPct val="80000"/>
              </a:lnSpc>
            </a:pPr>
            <a:r>
              <a:rPr lang="ja-JP" altLang="en-US" sz="2400"/>
              <a:t>制定の手続は、国会議決→最終可決院議長から内閣総理大臣へ「日本国憲法第</a:t>
            </a:r>
            <a:r>
              <a:rPr lang="en-US" altLang="ja-JP" sz="2400"/>
              <a:t>95</a:t>
            </a:r>
            <a:r>
              <a:rPr lang="ja-JP" altLang="en-US" sz="2400"/>
              <a:t>条に規定する特別法である」旨の通知→住民投票（成立）→公布の順で実施される。</a:t>
            </a:r>
          </a:p>
          <a:p>
            <a:pPr>
              <a:lnSpc>
                <a:spcPct val="80000"/>
              </a:lnSpc>
            </a:pPr>
            <a:r>
              <a:rPr lang="ja-JP" altLang="en-US" sz="2400"/>
              <a:t>これらの法律の公布文の冒頭には「日本国憲法第九十五条に基く」との宣言が冠されている。その後、法令用語の表記方法変更により「基く」は「基づく」と表記するようになったため、今後特別法が制定される場合は「日本国憲法第九十五条に基づく」と冠されるものと考えられる。</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solidFill>
            <a:schemeClr val="accent5">
              <a:lumMod val="20000"/>
              <a:lumOff val="80000"/>
            </a:schemeClr>
          </a:solidFill>
          <a:ln>
            <a:solidFill>
              <a:schemeClr val="tx1"/>
            </a:solidFill>
          </a:ln>
        </p:spPr>
        <p:txBody>
          <a:bodyPr/>
          <a:lstStyle/>
          <a:p>
            <a:r>
              <a:rPr lang="ja-JP" altLang="en-US" sz="3600" b="1" dirty="0"/>
              <a:t>地方自治法独自の規定による住民投票</a:t>
            </a:r>
          </a:p>
        </p:txBody>
      </p:sp>
      <p:sp>
        <p:nvSpPr>
          <p:cNvPr id="34819" name="Rectangle 3"/>
          <p:cNvSpPr>
            <a:spLocks noGrp="1" noChangeArrowheads="1"/>
          </p:cNvSpPr>
          <p:nvPr>
            <p:ph type="body" idx="1"/>
          </p:nvPr>
        </p:nvSpPr>
        <p:spPr/>
        <p:txBody>
          <a:bodyPr/>
          <a:lstStyle/>
          <a:p>
            <a:pPr>
              <a:lnSpc>
                <a:spcPct val="80000"/>
              </a:lnSpc>
            </a:pPr>
            <a:endParaRPr lang="en-US" altLang="ja-JP" sz="2400" b="1"/>
          </a:p>
          <a:p>
            <a:pPr>
              <a:lnSpc>
                <a:spcPct val="80000"/>
              </a:lnSpc>
            </a:pPr>
            <a:r>
              <a:rPr lang="ja-JP" altLang="en-US" sz="2400"/>
              <a:t>地方自治法の第</a:t>
            </a:r>
            <a:r>
              <a:rPr lang="en-US" altLang="ja-JP" sz="2400"/>
              <a:t>5</a:t>
            </a:r>
            <a:r>
              <a:rPr lang="ja-JP" altLang="en-US" sz="2400"/>
              <a:t>章第</a:t>
            </a:r>
            <a:r>
              <a:rPr lang="en-US" altLang="ja-JP" sz="2400"/>
              <a:t>2</a:t>
            </a:r>
            <a:r>
              <a:rPr lang="ja-JP" altLang="en-US" sz="2400"/>
              <a:t>節（第</a:t>
            </a:r>
            <a:r>
              <a:rPr lang="en-US" altLang="ja-JP" sz="2400"/>
              <a:t>76</a:t>
            </a:r>
            <a:r>
              <a:rPr lang="ja-JP" altLang="en-US" sz="2400"/>
              <a:t>条 </a:t>
            </a:r>
            <a:r>
              <a:rPr lang="en-US" altLang="ja-JP" sz="2400"/>
              <a:t>- </a:t>
            </a:r>
            <a:r>
              <a:rPr lang="ja-JP" altLang="en-US" sz="2400"/>
              <a:t>第</a:t>
            </a:r>
            <a:r>
              <a:rPr lang="en-US" altLang="ja-JP" sz="2400"/>
              <a:t>85</a:t>
            </a:r>
            <a:r>
              <a:rPr lang="ja-JP" altLang="en-US" sz="2400"/>
              <a:t>条）では、住民投票によるリコール の直接請求について定められている。いずれの場合も、まず発起人による署名を行い、その後に住民投票が行われる。</a:t>
            </a:r>
          </a:p>
          <a:p>
            <a:pPr>
              <a:lnSpc>
                <a:spcPct val="80000"/>
              </a:lnSpc>
            </a:pPr>
            <a:r>
              <a:rPr lang="ja-JP" altLang="en-US" sz="2400"/>
              <a:t>発起人が地方自治体の有権者の一定数の署名を集めて請求した場合、選挙管理委員会は議会の解散、議員の解職、首長の解職について住民投票を行い、過半数の賛成があった場合、議会は解散し、または議員・首長はその職を失う。</a:t>
            </a:r>
          </a:p>
          <a:p>
            <a:pPr>
              <a:lnSpc>
                <a:spcPct val="80000"/>
              </a:lnSpc>
            </a:pPr>
            <a:r>
              <a:rPr lang="ja-JP" altLang="en-US" sz="2400"/>
              <a:t>近年、平成の大合併の影響もあり、合併の推進あるいは反対に関して首長・議会と異なる意思を持つ住民団体により首長・議会に対して請求されるケースや、合併に伴う在任特例で増員した議会に対して請求されるケースが増加している。</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686800" cy="1143000"/>
          </a:xfrm>
          <a:solidFill>
            <a:schemeClr val="accent5">
              <a:lumMod val="20000"/>
              <a:lumOff val="80000"/>
            </a:schemeClr>
          </a:solidFill>
          <a:ln>
            <a:solidFill>
              <a:schemeClr val="tx1"/>
            </a:solidFill>
          </a:ln>
        </p:spPr>
        <p:txBody>
          <a:bodyPr/>
          <a:lstStyle/>
          <a:p>
            <a:r>
              <a:rPr lang="ja-JP" altLang="en-US" sz="4000" dirty="0"/>
              <a:t>＜参加の範囲論＞＜訴えの利益論＞</a:t>
            </a:r>
          </a:p>
        </p:txBody>
      </p:sp>
      <p:sp>
        <p:nvSpPr>
          <p:cNvPr id="19459" name="Rectangle 3"/>
          <p:cNvSpPr>
            <a:spLocks noGrp="1" noChangeArrowheads="1"/>
          </p:cNvSpPr>
          <p:nvPr>
            <p:ph type="body" idx="1"/>
          </p:nvPr>
        </p:nvSpPr>
        <p:spPr>
          <a:xfrm>
            <a:off x="457200" y="1600200"/>
            <a:ext cx="8229600" cy="5257800"/>
          </a:xfrm>
        </p:spPr>
        <p:txBody>
          <a:bodyPr/>
          <a:lstStyle/>
          <a:p>
            <a:pPr>
              <a:lnSpc>
                <a:spcPct val="80000"/>
              </a:lnSpc>
            </a:pPr>
            <a:r>
              <a:rPr lang="ja-JP" altLang="en-US" sz="1800"/>
              <a:t>住民　　欧米諸国は訴えの利益や当事者適格の範囲が広く認められている。</a:t>
            </a:r>
          </a:p>
          <a:p>
            <a:pPr>
              <a:lnSpc>
                <a:spcPct val="80000"/>
              </a:lnSpc>
            </a:pPr>
            <a:r>
              <a:rPr lang="ja-JP" altLang="en-US" sz="1800"/>
              <a:t>日本の制度や判例理論は極めて制限的、住民とは　住民基本台帳が定義するものか</a:t>
            </a:r>
          </a:p>
          <a:p>
            <a:pPr>
              <a:lnSpc>
                <a:spcPct val="80000"/>
              </a:lnSpc>
            </a:pPr>
            <a:r>
              <a:rPr lang="ja-JP" altLang="en-US" sz="1800"/>
              <a:t>・紛争可決は、当事者間の自律的な話し合いと、社会制度として確立された司法的手段に分類でき、後者は純司法制度としての裁判と、行政制度的に設けられた裁判外紛争処理制度（</a:t>
            </a:r>
            <a:r>
              <a:rPr lang="en-US" altLang="ja-JP" sz="1800"/>
              <a:t>ADR</a:t>
            </a:r>
            <a:r>
              <a:rPr lang="ja-JP" altLang="en-US" sz="1800"/>
              <a:t>：</a:t>
            </a:r>
            <a:r>
              <a:rPr lang="en-US" altLang="ja-JP" sz="1800"/>
              <a:t>alternative</a:t>
            </a:r>
            <a:r>
              <a:rPr lang="ja-JP" altLang="en-US" sz="1800"/>
              <a:t>　</a:t>
            </a:r>
            <a:r>
              <a:rPr lang="en-US" altLang="ja-JP" sz="1800"/>
              <a:t>dispute</a:t>
            </a:r>
            <a:r>
              <a:rPr lang="ja-JP" altLang="en-US" sz="1800"/>
              <a:t>　</a:t>
            </a:r>
            <a:r>
              <a:rPr lang="en-US" altLang="ja-JP" sz="1800"/>
              <a:t>resolution</a:t>
            </a:r>
            <a:r>
              <a:rPr lang="ja-JP" altLang="en-US" sz="1800"/>
              <a:t>）</a:t>
            </a:r>
          </a:p>
          <a:p>
            <a:pPr>
              <a:lnSpc>
                <a:spcPct val="80000"/>
              </a:lnSpc>
            </a:pPr>
            <a:r>
              <a:rPr lang="ja-JP" altLang="en-US" sz="1800"/>
              <a:t>・協議型まちつくり：公共側の計画規制はあくまで大枠を示し、民間から提起された開発行為・建築行為を、周辺市街地との調整を住民参加などの要求を加味しながら果たし、さらに公共団体と開発主体とが交渉しながら計画内容を詰めてゆく仕組み（小林重敬）、８８年の再開発地区計画（一定の条件の下で、その地区に定められている用途地域を、開発者・地権者と行政の協議を経て作成・決定された再開発地区計画によって実質的に置き換えることができるという制度、容積率等において規制緩和される）が嚆矢だが、複雑すぎて思ったほど使われなかった。この複雑さは、土地利用計画・規制の権限を基礎自治体がもてば本来無用のもの、しかし、権限委譲は不発。</a:t>
            </a:r>
          </a:p>
          <a:p>
            <a:pPr>
              <a:lnSpc>
                <a:spcPct val="80000"/>
              </a:lnSpc>
            </a:pPr>
            <a:r>
              <a:rPr lang="ja-JP" altLang="en-US" sz="1800"/>
              <a:t>・デベロップメントプランは、英国都市計画におけるマスタープランで、ポリシーとよばれる短い文書群で表現される。開発行為は原則としてそのすべてが自治体によって審査される。その策定には起草段階から市民参加。デポジット（正式な案の縦覧）に入る前の段階が協議段階。市民協議の中心的メカニズムは公開審議</a:t>
            </a:r>
            <a:r>
              <a:rPr lang="en-US" altLang="ja-JP" sz="1800"/>
              <a:t>/</a:t>
            </a:r>
            <a:r>
              <a:rPr lang="ja-JP" altLang="en-US" sz="1800"/>
              <a:t>公開審問で、政策上の意思決定と計画上の権益調整がうまく分離されており、インスペクターのはたす役割りが大きい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14338" name="Picture 2"/>
          <p:cNvPicPr>
            <a:picLocks noChangeAspect="1" noChangeArrowheads="1"/>
          </p:cNvPicPr>
          <p:nvPr/>
        </p:nvPicPr>
        <p:blipFill>
          <a:blip r:embed="rId3" cstate="print"/>
          <a:srcRect/>
          <a:stretch>
            <a:fillRect/>
          </a:stretch>
        </p:blipFill>
        <p:spPr bwMode="auto">
          <a:xfrm>
            <a:off x="414338" y="419100"/>
            <a:ext cx="8315325"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60648"/>
            <a:ext cx="8748464" cy="1143000"/>
          </a:xfrm>
          <a:solidFill>
            <a:srgbClr val="FFFF00"/>
          </a:solidFill>
        </p:spPr>
        <p:txBody>
          <a:bodyPr>
            <a:noAutofit/>
          </a:bodyPr>
          <a:lstStyle/>
          <a:p>
            <a:r>
              <a:rPr lang="ja-JP" altLang="en-US" sz="3600" b="1" dirty="0" smtClean="0"/>
              <a:t>社説：リニア新幹線　このまま突っ走るのか</a:t>
            </a:r>
            <a:r>
              <a:rPr lang="en-US" altLang="ja-JP" sz="3600" b="1" dirty="0" smtClean="0"/>
              <a:t/>
            </a:r>
            <a:br>
              <a:rPr lang="en-US" altLang="ja-JP" sz="3600" b="1" dirty="0" smtClean="0"/>
            </a:br>
            <a:r>
              <a:rPr lang="ja-JP" altLang="en-US" sz="3600" b="1" dirty="0" smtClean="0"/>
              <a:t>毎日新聞</a:t>
            </a:r>
            <a:r>
              <a:rPr lang="en-US" altLang="ja-JP" sz="3600" dirty="0" smtClean="0"/>
              <a:t>2014</a:t>
            </a:r>
            <a:r>
              <a:rPr lang="ja-JP" altLang="en-US" sz="3600" dirty="0" smtClean="0"/>
              <a:t>年</a:t>
            </a:r>
            <a:r>
              <a:rPr lang="en-US" altLang="ja-JP" sz="3600" dirty="0" smtClean="0"/>
              <a:t>05</a:t>
            </a:r>
            <a:r>
              <a:rPr lang="ja-JP" altLang="en-US" sz="3600" dirty="0" smtClean="0"/>
              <a:t>月</a:t>
            </a:r>
            <a:r>
              <a:rPr lang="en-US" altLang="ja-JP" sz="3600" dirty="0" smtClean="0"/>
              <a:t>12</a:t>
            </a:r>
            <a:r>
              <a:rPr lang="ja-JP" altLang="en-US" sz="3600" dirty="0" smtClean="0"/>
              <a:t>日</a:t>
            </a:r>
            <a:endParaRPr kumimoji="1" lang="ja-JP" altLang="en-US" sz="3600" dirty="0"/>
          </a:p>
        </p:txBody>
      </p:sp>
      <p:sp>
        <p:nvSpPr>
          <p:cNvPr id="3" name="コンテンツ プレースホルダ 2"/>
          <p:cNvSpPr>
            <a:spLocks noGrp="1"/>
          </p:cNvSpPr>
          <p:nvPr>
            <p:ph idx="1"/>
          </p:nvPr>
        </p:nvSpPr>
        <p:spPr>
          <a:xfrm>
            <a:off x="0" y="1600200"/>
            <a:ext cx="9144000" cy="5069160"/>
          </a:xfrm>
        </p:spPr>
        <p:txBody>
          <a:bodyPr>
            <a:normAutofit fontScale="77500" lnSpcReduction="20000"/>
          </a:bodyPr>
          <a:lstStyle/>
          <a:p>
            <a:r>
              <a:rPr lang="ja-JP" altLang="en-US" dirty="0" smtClean="0"/>
              <a:t>　最高時速５００キロの超電導リニア鉄道で東京−名古屋−大阪を結ぶ中央新幹線計画が、年度内の工事開始に向かって着々と前進しているようだ。事業を担うＪＲ東海は先月末、２０２７年の開業を目指す東京・品川−名古屋の区間について、沿線などの環境に対する影響を評価した報告書を国土交通相に提出した。</a:t>
            </a:r>
          </a:p>
          <a:p>
            <a:r>
              <a:rPr lang="ja-JP" altLang="en-US" dirty="0" smtClean="0"/>
              <a:t>　同相の意見を踏まえて必要な修正をした後、早ければ今夏にも工事実施計画への認可を国に申請する。認可されると、いよいよ着工である。</a:t>
            </a:r>
          </a:p>
          <a:p>
            <a:r>
              <a:rPr lang="ja-JP" altLang="en-US" dirty="0" smtClean="0"/>
              <a:t>　しかし、環境評価書を提出したとはいえ、未解決の課題や不安は数多く残っている。このまま突き進んでよいのかと、思わずにはいられない。</a:t>
            </a:r>
          </a:p>
          <a:p>
            <a:r>
              <a:rPr lang="ja-JP" altLang="en-US" dirty="0" smtClean="0"/>
              <a:t>　例えば、工事によって大量に発生する残土への懸念がある。東京−名古屋区間は南アルプスを貫通し、９割近くが地下かトンネルを通る。「土」より「岩」に近いものも含む残土が約５６８０万立方メートル（東京ドーム４６杯分）発生すると言われる。</a:t>
            </a:r>
          </a:p>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7477</Words>
  <Application>Microsoft Office PowerPoint</Application>
  <PresentationFormat>画面に合わせる (4:3)</PresentationFormat>
  <Paragraphs>371</Paragraphs>
  <Slides>74</Slides>
  <Notes>74</Notes>
  <HiddenSlides>12</HiddenSlides>
  <MMClips>0</MMClips>
  <ScaleCrop>false</ScaleCrop>
  <HeadingPairs>
    <vt:vector size="4" baseType="variant">
      <vt:variant>
        <vt:lpstr>テーマ</vt:lpstr>
      </vt:variant>
      <vt:variant>
        <vt:i4>1</vt:i4>
      </vt:variant>
      <vt:variant>
        <vt:lpstr>スライド タイトル</vt:lpstr>
      </vt:variant>
      <vt:variant>
        <vt:i4>74</vt:i4>
      </vt:variant>
    </vt:vector>
  </HeadingPairs>
  <TitlesOfParts>
    <vt:vector size="75" baseType="lpstr">
      <vt:lpstr>Office テーマ</vt:lpstr>
      <vt:lpstr>都市環境情報論　第十ニ回  東京のハブ化と地域主権</vt:lpstr>
      <vt:lpstr>一日交通圏の拡大 （東京を中心として）</vt:lpstr>
      <vt:lpstr>全国鉄道・空港踏破</vt:lpstr>
      <vt:lpstr>新幹線東京駅のハブ化</vt:lpstr>
      <vt:lpstr>羽田空港滑走路増設と横田空域</vt:lpstr>
      <vt:lpstr>全国ネットワーク</vt:lpstr>
      <vt:lpstr>スライド 7</vt:lpstr>
      <vt:lpstr>スライド 8</vt:lpstr>
      <vt:lpstr>社説：リニア新幹線　このまま突っ走るのか 毎日新聞2014年05月12日</vt:lpstr>
      <vt:lpstr>スライド 10</vt:lpstr>
      <vt:lpstr>地方自治体</vt:lpstr>
      <vt:lpstr>地方公共団体の数　</vt:lpstr>
      <vt:lpstr>スライド 13</vt:lpstr>
      <vt:lpstr>合併前状況</vt:lpstr>
      <vt:lpstr>歴史的には地方分権国家が「本流」</vt:lpstr>
      <vt:lpstr>「地租軽減、民力休養」 　　　　　　～人々は小さな中央政府を求めた～</vt:lpstr>
      <vt:lpstr>工業化による格差が求めた中央集権国家</vt:lpstr>
      <vt:lpstr>昭和恐慌・戦争経済 　　　　　　　　　　～再分配システムを導入～</vt:lpstr>
      <vt:lpstr>シャウプ博士が生み出した地方交付税交付金</vt:lpstr>
      <vt:lpstr>非効率な支出</vt:lpstr>
      <vt:lpstr>シャープ勧告と税制</vt:lpstr>
      <vt:lpstr>「地方分権のための地方財政改革」　　 吉田和男　　有斐閣選書</vt:lpstr>
      <vt:lpstr>税制の歴史</vt:lpstr>
      <vt:lpstr>補助金の活用</vt:lpstr>
      <vt:lpstr>自治体の対応</vt:lpstr>
      <vt:lpstr>地方交付税制度の変質</vt:lpstr>
      <vt:lpstr>歳出拡大のメカニズム</vt:lpstr>
      <vt:lpstr>市町村合併</vt:lpstr>
      <vt:lpstr>スライド 29</vt:lpstr>
      <vt:lpstr>格差是正の問題 　　　 　　　⇒国土の均衡ある発展論 </vt:lpstr>
      <vt:lpstr>経済の二重構造</vt:lpstr>
      <vt:lpstr>国民所得倍増計画</vt:lpstr>
      <vt:lpstr>地域間格差是正</vt:lpstr>
      <vt:lpstr>政策先議から生まれた格差是正</vt:lpstr>
      <vt:lpstr>農業基本法</vt:lpstr>
      <vt:lpstr>人口減少による格差是正</vt:lpstr>
      <vt:lpstr>最高裁判決「票の格差」</vt:lpstr>
      <vt:lpstr>スライド 38</vt:lpstr>
      <vt:lpstr>スライド 39</vt:lpstr>
      <vt:lpstr>10年で3倍の店舗数</vt:lpstr>
      <vt:lpstr>「地方分権のための地方財政改革」　　 吉田和男　　有斐閣選書</vt:lpstr>
      <vt:lpstr>税制の歴史</vt:lpstr>
      <vt:lpstr>補助金の活用</vt:lpstr>
      <vt:lpstr>自治体の対応</vt:lpstr>
      <vt:lpstr>地方交付税制度の変質</vt:lpstr>
      <vt:lpstr>歳出拡大のメカニズム</vt:lpstr>
      <vt:lpstr>市町村合併</vt:lpstr>
      <vt:lpstr>スライド 48</vt:lpstr>
      <vt:lpstr>スライド 49</vt:lpstr>
      <vt:lpstr>スライド 50</vt:lpstr>
      <vt:lpstr>スライド 51</vt:lpstr>
      <vt:lpstr>都市と「地方(田舎)」の対立論への反論</vt:lpstr>
      <vt:lpstr>なぜ「地方」は、道路特定財源の見直しを「都市のエゴ」、「地方いじめ」と受け止めるのか</vt:lpstr>
      <vt:lpstr>地方への税財源移譲 </vt:lpstr>
      <vt:lpstr>スライド 55</vt:lpstr>
      <vt:lpstr>スライド 56</vt:lpstr>
      <vt:lpstr>公共事業は所得再分配の役割</vt:lpstr>
      <vt:lpstr>スライド 58</vt:lpstr>
      <vt:lpstr>スライド 59</vt:lpstr>
      <vt:lpstr>地方消滅</vt:lpstr>
      <vt:lpstr>ステレオタイプな「田舎イコール農業」</vt:lpstr>
      <vt:lpstr>地域主権</vt:lpstr>
      <vt:lpstr>コンテスト行政への批判</vt:lpstr>
      <vt:lpstr>スライド 64</vt:lpstr>
      <vt:lpstr>国と地方の計画関係の三類型</vt:lpstr>
      <vt:lpstr>参加と連携</vt:lpstr>
      <vt:lpstr>住民参加</vt:lpstr>
      <vt:lpstr>住民投票</vt:lpstr>
      <vt:lpstr>スライド 69</vt:lpstr>
      <vt:lpstr>条例による主な住民投票</vt:lpstr>
      <vt:lpstr>日本国憲法の規定による住民投票</vt:lpstr>
      <vt:lpstr>スライド 72</vt:lpstr>
      <vt:lpstr>地方自治法独自の規定による住民投票</vt:lpstr>
      <vt:lpstr>＜参加の範囲論＞＜訴えの利益論＞</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第一四回 一極集中と地方都市の戦略</dc:title>
  <dc:creator>teramae</dc:creator>
  <cp:lastModifiedBy>owner</cp:lastModifiedBy>
  <cp:revision>23</cp:revision>
  <dcterms:created xsi:type="dcterms:W3CDTF">2014-02-08T00:33:39Z</dcterms:created>
  <dcterms:modified xsi:type="dcterms:W3CDTF">2015-02-26T07:22:56Z</dcterms:modified>
</cp:coreProperties>
</file>